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72" r:id="rId5"/>
    <p:sldId id="264" r:id="rId6"/>
    <p:sldId id="266" r:id="rId7"/>
    <p:sldId id="274" r:id="rId8"/>
    <p:sldId id="260" r:id="rId9"/>
    <p:sldId id="261" r:id="rId10"/>
    <p:sldId id="267" r:id="rId11"/>
    <p:sldId id="268" r:id="rId12"/>
    <p:sldId id="269" r:id="rId13"/>
    <p:sldId id="271" r:id="rId14"/>
    <p:sldId id="270" r:id="rId15"/>
    <p:sldId id="273" r:id="rId16"/>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9017839E-08F0-4CBB-9638-04ABB27859F1}" type="datetimeFigureOut">
              <a:rPr lang="es-AR" smtClean="0"/>
              <a:pPr/>
              <a:t>22/09/2022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E3D64429-6061-4E40-9EA9-442477473599}" type="slidenum">
              <a:rPr lang="es-AR" smtClean="0"/>
              <a:pPr/>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9017839E-08F0-4CBB-9638-04ABB27859F1}" type="datetimeFigureOut">
              <a:rPr lang="es-AR" smtClean="0"/>
              <a:pPr/>
              <a:t>22/09/2022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E3D64429-6061-4E40-9EA9-442477473599}" type="slidenum">
              <a:rPr lang="es-AR" smtClean="0"/>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9017839E-08F0-4CBB-9638-04ABB27859F1}" type="datetimeFigureOut">
              <a:rPr lang="es-AR" smtClean="0"/>
              <a:pPr/>
              <a:t>22/09/2022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E3D64429-6061-4E40-9EA9-442477473599}" type="slidenum">
              <a:rPr lang="es-AR" smtClean="0"/>
              <a:pPr/>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9017839E-08F0-4CBB-9638-04ABB27859F1}" type="datetimeFigureOut">
              <a:rPr lang="es-AR" smtClean="0"/>
              <a:pPr/>
              <a:t>22/09/2022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E3D64429-6061-4E40-9EA9-442477473599}" type="slidenum">
              <a:rPr lang="es-AR" smtClean="0"/>
              <a:pPr/>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017839E-08F0-4CBB-9638-04ABB27859F1}" type="datetimeFigureOut">
              <a:rPr lang="es-AR" smtClean="0"/>
              <a:pPr/>
              <a:t>22/09/2022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E3D64429-6061-4E40-9EA9-442477473599}" type="slidenum">
              <a:rPr lang="es-AR" smtClean="0"/>
              <a:pPr/>
              <a:t>‹Nº›</a:t>
            </a:fld>
            <a:endParaRPr lang="es-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9017839E-08F0-4CBB-9638-04ABB27859F1}" type="datetimeFigureOut">
              <a:rPr lang="es-AR" smtClean="0"/>
              <a:pPr/>
              <a:t>22/09/2022</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E3D64429-6061-4E40-9EA9-442477473599}" type="slidenum">
              <a:rPr lang="es-AR" smtClean="0"/>
              <a:pPr/>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9017839E-08F0-4CBB-9638-04ABB27859F1}" type="datetimeFigureOut">
              <a:rPr lang="es-AR" smtClean="0"/>
              <a:pPr/>
              <a:t>22/09/2022</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E3D64429-6061-4E40-9EA9-442477473599}" type="slidenum">
              <a:rPr lang="es-AR" smtClean="0"/>
              <a:pPr/>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9017839E-08F0-4CBB-9638-04ABB27859F1}" type="datetimeFigureOut">
              <a:rPr lang="es-AR" smtClean="0"/>
              <a:pPr/>
              <a:t>22/09/2022</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E3D64429-6061-4E40-9EA9-442477473599}" type="slidenum">
              <a:rPr lang="es-AR" smtClean="0"/>
              <a:pPr/>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017839E-08F0-4CBB-9638-04ABB27859F1}" type="datetimeFigureOut">
              <a:rPr lang="es-AR" smtClean="0"/>
              <a:pPr/>
              <a:t>22/09/2022</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E3D64429-6061-4E40-9EA9-442477473599}" type="slidenum">
              <a:rPr lang="es-AR" smtClean="0"/>
              <a:pP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017839E-08F0-4CBB-9638-04ABB27859F1}" type="datetimeFigureOut">
              <a:rPr lang="es-AR" smtClean="0"/>
              <a:pPr/>
              <a:t>22/09/2022</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E3D64429-6061-4E40-9EA9-442477473599}" type="slidenum">
              <a:rPr lang="es-AR" smtClean="0"/>
              <a:pPr/>
              <a:t>‹Nº›</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017839E-08F0-4CBB-9638-04ABB27859F1}" type="datetimeFigureOut">
              <a:rPr lang="es-AR" smtClean="0"/>
              <a:pPr/>
              <a:t>22/09/2022</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E3D64429-6061-4E40-9EA9-442477473599}" type="slidenum">
              <a:rPr lang="es-AR" smtClean="0"/>
              <a:pPr/>
              <a:t>‹Nº›</a:t>
            </a:fld>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17839E-08F0-4CBB-9638-04ABB27859F1}" type="datetimeFigureOut">
              <a:rPr lang="es-AR" smtClean="0"/>
              <a:pPr/>
              <a:t>22/09/2022</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D64429-6061-4E40-9EA9-442477473599}" type="slidenum">
              <a:rPr lang="es-AR" smtClean="0"/>
              <a:pPr/>
              <a:t>‹Nº›</a:t>
            </a:fld>
            <a:endParaRPr lang="es-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germandariomartin@hotmail.com" TargetMode="External"/><Relationship Id="rId2" Type="http://schemas.openxmlformats.org/officeDocument/2006/relationships/hyperlink" Target="mailto:germandariomartin@yahoo.com.ar"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1071547"/>
            <a:ext cx="7743852" cy="2528904"/>
          </a:xfrm>
        </p:spPr>
        <p:txBody>
          <a:bodyPr>
            <a:normAutofit/>
          </a:bodyPr>
          <a:lstStyle/>
          <a:p>
            <a:r>
              <a:rPr lang="es-AR" b="1" dirty="0"/>
              <a:t>Adolescentes implicados en ofensas sexuales. </a:t>
            </a:r>
            <a:r>
              <a:rPr lang="es-AR" dirty="0"/>
              <a:t/>
            </a:r>
            <a:br>
              <a:rPr lang="es-AR" dirty="0"/>
            </a:br>
            <a:endParaRPr lang="es-AR" dirty="0"/>
          </a:p>
        </p:txBody>
      </p:sp>
      <p:sp>
        <p:nvSpPr>
          <p:cNvPr id="3" name="2 Subtítulo"/>
          <p:cNvSpPr>
            <a:spLocks noGrp="1"/>
          </p:cNvSpPr>
          <p:nvPr>
            <p:ph type="subTitle" idx="1"/>
          </p:nvPr>
        </p:nvSpPr>
        <p:spPr/>
        <p:txBody>
          <a:bodyPr/>
          <a:lstStyle/>
          <a:p>
            <a:r>
              <a:rPr lang="es-AR" b="1" dirty="0" smtClean="0"/>
              <a:t>Necesidad, perspectivas teóricas e intervención específica</a:t>
            </a:r>
          </a:p>
          <a:p>
            <a:endParaRPr lang="es-A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lvl="0"/>
            <a:r>
              <a:rPr lang="es-AR" b="1" i="1" dirty="0" smtClean="0"/>
              <a:t/>
            </a:r>
            <a:br>
              <a:rPr lang="es-AR" b="1" i="1" dirty="0" smtClean="0"/>
            </a:br>
            <a:r>
              <a:rPr lang="es-AR" b="1" i="1" dirty="0" smtClean="0"/>
              <a:t>En </a:t>
            </a:r>
            <a:r>
              <a:rPr lang="es-AR" b="1" i="1" dirty="0"/>
              <a:t>torno a un concepto de conductas abusivas sexuales.</a:t>
            </a:r>
            <a:r>
              <a:rPr lang="es-AR" dirty="0"/>
              <a:t/>
            </a:r>
            <a:br>
              <a:rPr lang="es-AR" dirty="0"/>
            </a:br>
            <a:endParaRPr lang="es-AR" dirty="0"/>
          </a:p>
        </p:txBody>
      </p:sp>
      <p:sp>
        <p:nvSpPr>
          <p:cNvPr id="3" name="2 Marcador de contenido"/>
          <p:cNvSpPr>
            <a:spLocks noGrp="1"/>
          </p:cNvSpPr>
          <p:nvPr>
            <p:ph idx="1"/>
          </p:nvPr>
        </p:nvSpPr>
        <p:spPr/>
        <p:txBody>
          <a:bodyPr>
            <a:normAutofit fontScale="92500" lnSpcReduction="10000"/>
          </a:bodyPr>
          <a:lstStyle/>
          <a:p>
            <a:r>
              <a:rPr lang="es-AR" b="1" dirty="0"/>
              <a:t>La asimetría de poder:</a:t>
            </a:r>
            <a:r>
              <a:rPr lang="es-AR" dirty="0"/>
              <a:t> </a:t>
            </a:r>
            <a:r>
              <a:rPr lang="es-AR" sz="1600" dirty="0"/>
              <a:t>esta puede derivar de la diferencia de </a:t>
            </a:r>
            <a:r>
              <a:rPr lang="es-AR" sz="1600" dirty="0" smtClean="0"/>
              <a:t>edad</a:t>
            </a:r>
            <a:r>
              <a:rPr lang="es-AR" sz="1600" dirty="0" smtClean="0"/>
              <a:t>. Roles </a:t>
            </a:r>
            <a:r>
              <a:rPr lang="es-AR" sz="1600" dirty="0"/>
              <a:t>y/o fuerza física entre ofensor y la víctima, así como la mayor capacidad de manipulación psicológica que el primero tenga sobre la segunda. Esta asimetría de poder coloca a la víctima en un alto estado de vulnerabilidad y dependencia. La coerción física o psicológica integra esta asimetría</a:t>
            </a:r>
            <a:r>
              <a:rPr lang="es-AR" sz="1600" dirty="0" smtClean="0"/>
              <a:t>.</a:t>
            </a:r>
          </a:p>
          <a:p>
            <a:endParaRPr lang="es-AR" sz="1600" dirty="0"/>
          </a:p>
          <a:p>
            <a:r>
              <a:rPr lang="es-AR" b="1" dirty="0"/>
              <a:t>Asimetría de conocimientos:</a:t>
            </a:r>
            <a:r>
              <a:rPr lang="es-AR" i="1" dirty="0"/>
              <a:t> </a:t>
            </a:r>
            <a:r>
              <a:rPr lang="es-AR" sz="1600" dirty="0"/>
              <a:t>Es de suponer que el ofensor sexual cuenta con mayores conocimientos que su víctima sobre sexualidad y las implicancias de un involucramiento sexual. Esta asimetría es mayor cuanto menor es la niña o niño víctima, ya que se supone que a medida que crece tiene mayor acceso a información y/o mayor comprensión de lo que es la sexualidad.</a:t>
            </a:r>
          </a:p>
          <a:p>
            <a:r>
              <a:rPr lang="es-AR" b="1" dirty="0"/>
              <a:t>Asimetría en la gratificación:</a:t>
            </a:r>
            <a:r>
              <a:rPr lang="es-AR" i="1" dirty="0"/>
              <a:t> </a:t>
            </a:r>
            <a:r>
              <a:rPr lang="es-AR" sz="1600" dirty="0"/>
              <a:t>En la gran mayoría de los casos el objetivo del ofensor sexual es la propia y exclusiva gratificación sexual; aun cuando intente generar excitación en la victima, esto es siempre se relaciona con el propio deseo y necesidad, nunca con los deseos y necesidades de la víctima.</a:t>
            </a:r>
          </a:p>
          <a:p>
            <a:pPr>
              <a:buNone/>
            </a:pPr>
            <a:r>
              <a:rPr lang="es-AR" sz="1600" dirty="0"/>
              <a:t>La idea de </a:t>
            </a:r>
            <a:r>
              <a:rPr lang="es-AR" sz="1600" i="1" dirty="0"/>
              <a:t>gratificación</a:t>
            </a:r>
            <a:r>
              <a:rPr lang="es-AR" sz="1600" dirty="0"/>
              <a:t> la pondría entre comillas a falta de otro nombre, en tanto, cuando se trata de adolescentes los sentimientos o sensaciones son bastante más complejas que la pura gratificación. </a:t>
            </a:r>
          </a:p>
          <a:p>
            <a:endParaRPr lang="es-A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lvl="0"/>
            <a:r>
              <a:rPr lang="es-AR" b="1" i="1" dirty="0" smtClean="0"/>
              <a:t/>
            </a:r>
            <a:br>
              <a:rPr lang="es-AR" b="1" i="1" dirty="0" smtClean="0"/>
            </a:br>
            <a:r>
              <a:rPr lang="es-AR" b="1" i="1" dirty="0" smtClean="0"/>
              <a:t>Fenomenología </a:t>
            </a:r>
            <a:r>
              <a:rPr lang="es-AR" b="1" i="1" dirty="0"/>
              <a:t>presente en esta jurisdicción.</a:t>
            </a:r>
            <a:r>
              <a:rPr lang="es-AR" dirty="0"/>
              <a:t/>
            </a:r>
            <a:br>
              <a:rPr lang="es-AR" dirty="0"/>
            </a:br>
            <a:endParaRPr lang="es-AR" dirty="0"/>
          </a:p>
        </p:txBody>
      </p:sp>
      <p:sp>
        <p:nvSpPr>
          <p:cNvPr id="3" name="2 Marcador de contenido"/>
          <p:cNvSpPr>
            <a:spLocks noGrp="1"/>
          </p:cNvSpPr>
          <p:nvPr>
            <p:ph idx="1"/>
          </p:nvPr>
        </p:nvSpPr>
        <p:spPr/>
        <p:txBody>
          <a:bodyPr>
            <a:normAutofit fontScale="77500" lnSpcReduction="20000"/>
          </a:bodyPr>
          <a:lstStyle/>
          <a:p>
            <a:r>
              <a:rPr lang="es-AR" b="1" i="1" dirty="0"/>
              <a:t>Delitos de adolescentes con niños y niñas</a:t>
            </a:r>
            <a:r>
              <a:rPr lang="es-AR" b="1" i="1" dirty="0" smtClean="0"/>
              <a:t>. (12 años)</a:t>
            </a:r>
          </a:p>
          <a:p>
            <a:pPr>
              <a:buNone/>
            </a:pPr>
            <a:endParaRPr lang="es-AR" b="1" i="1" dirty="0" smtClean="0"/>
          </a:p>
          <a:p>
            <a:r>
              <a:rPr lang="es-AR" b="1" i="1" dirty="0" smtClean="0"/>
              <a:t>Delitos </a:t>
            </a:r>
            <a:r>
              <a:rPr lang="es-AR" b="1" i="1" dirty="0"/>
              <a:t>sexuales entre </a:t>
            </a:r>
            <a:r>
              <a:rPr lang="es-AR" b="1" i="1" dirty="0" smtClean="0"/>
              <a:t>adolescentes.  (Poder),(“lucha” por el sentido mirada adulta) </a:t>
            </a:r>
          </a:p>
          <a:p>
            <a:endParaRPr lang="es-AR" b="1" i="1" dirty="0" smtClean="0"/>
          </a:p>
          <a:p>
            <a:r>
              <a:rPr lang="es-AR" b="1" i="1" dirty="0" smtClean="0"/>
              <a:t>Abuso </a:t>
            </a:r>
            <a:r>
              <a:rPr lang="es-AR" b="1" i="1" dirty="0"/>
              <a:t>de adolescentes a personas </a:t>
            </a:r>
            <a:r>
              <a:rPr lang="es-AR" b="1" i="1" dirty="0" smtClean="0"/>
              <a:t>adultas.</a:t>
            </a:r>
          </a:p>
          <a:p>
            <a:endParaRPr lang="es-AR" b="1" i="1" dirty="0" smtClean="0"/>
          </a:p>
          <a:p>
            <a:r>
              <a:rPr lang="es-AR" b="1" i="1" dirty="0" smtClean="0"/>
              <a:t>Adolescentes </a:t>
            </a:r>
            <a:r>
              <a:rPr lang="es-AR" b="1" i="1" dirty="0"/>
              <a:t>no punibles implicados en ofensas sexuales</a:t>
            </a:r>
            <a:r>
              <a:rPr lang="es-AR" b="1" i="1" dirty="0" smtClean="0"/>
              <a:t>.</a:t>
            </a:r>
          </a:p>
          <a:p>
            <a:endParaRPr lang="es-AR" b="1" i="1" dirty="0" smtClean="0"/>
          </a:p>
          <a:p>
            <a:r>
              <a:rPr lang="es-AR" b="1" i="1" dirty="0" err="1"/>
              <a:t>Develamientos</a:t>
            </a:r>
            <a:r>
              <a:rPr lang="es-AR" b="1" i="1" dirty="0"/>
              <a:t> postergados</a:t>
            </a:r>
            <a:endParaRPr lang="es-AR" b="1" i="1" dirty="0" smtClean="0"/>
          </a:p>
          <a:p>
            <a:endParaRPr lang="es-AR" b="1" i="1" dirty="0" smtClean="0"/>
          </a:p>
          <a:p>
            <a:r>
              <a:rPr lang="es-AR" b="1" i="1" dirty="0" err="1" smtClean="0"/>
              <a:t>Resignificaciones</a:t>
            </a:r>
            <a:r>
              <a:rPr lang="es-AR" b="1" i="1" dirty="0"/>
              <a:t>.</a:t>
            </a:r>
            <a:endParaRPr lang="es-A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b="1" i="1" dirty="0"/>
              <a:t>Objetivos de la intervención</a:t>
            </a:r>
            <a:endParaRPr lang="es-AR" dirty="0"/>
          </a:p>
        </p:txBody>
      </p:sp>
      <p:sp>
        <p:nvSpPr>
          <p:cNvPr id="3" name="2 Marcador de contenido"/>
          <p:cNvSpPr>
            <a:spLocks noGrp="1"/>
          </p:cNvSpPr>
          <p:nvPr>
            <p:ph idx="1"/>
          </p:nvPr>
        </p:nvSpPr>
        <p:spPr>
          <a:xfrm>
            <a:off x="357158" y="1285860"/>
            <a:ext cx="8329642" cy="5572140"/>
          </a:xfrm>
        </p:spPr>
        <p:txBody>
          <a:bodyPr>
            <a:noAutofit/>
          </a:bodyPr>
          <a:lstStyle/>
          <a:p>
            <a:r>
              <a:rPr lang="es-AR" sz="1200" dirty="0"/>
              <a:t>1. </a:t>
            </a:r>
            <a:r>
              <a:rPr lang="es-AR" sz="1200" b="1" dirty="0"/>
              <a:t>Necesaria Evaluación del riesgo</a:t>
            </a:r>
            <a:r>
              <a:rPr lang="es-AR" sz="1200" dirty="0"/>
              <a:t> </a:t>
            </a:r>
            <a:r>
              <a:rPr lang="es-AR" sz="1200" dirty="0" smtClean="0"/>
              <a:t>acerca de la existencia de ciertos factores específicos presentes  probablemente en el autor del abuso o la agresión sexual, susceptibles de modificación (vulgarmente conocidos como dinámicos),mediante intervención psicológica y reeducativa (verbi gracia: escasa y distorsionada información sobre la sexualidad, intereses sexuales desviados; distorsiones cognitivas, especialmente hacia mujeres y niños, baja habilidades de interacción social, autoestimas descompensada” entre otros. </a:t>
            </a:r>
          </a:p>
          <a:p>
            <a:r>
              <a:rPr lang="es-AR" sz="1200" dirty="0" smtClean="0"/>
              <a:t>2. </a:t>
            </a:r>
            <a:r>
              <a:rPr lang="es-AR" sz="1200" b="1" dirty="0" smtClean="0"/>
              <a:t>Sociabilidad </a:t>
            </a:r>
            <a:r>
              <a:rPr lang="es-AR" sz="1200" b="1" dirty="0"/>
              <a:t>sexual:</a:t>
            </a:r>
            <a:r>
              <a:rPr lang="es-AR" sz="1200" dirty="0"/>
              <a:t> muy sintéticamente y basada en la teoría del aprendizaje social es el : “proceso de recepción de información apropiada sobre sexualidad” y, en un segundo momento, la reflexión y deconstrucción de “distorsiones cognitivas” que propician o propiciaron el abuso. </a:t>
            </a:r>
            <a:endParaRPr lang="es-AR" sz="1200" dirty="0" smtClean="0"/>
          </a:p>
          <a:p>
            <a:r>
              <a:rPr lang="es-AR" sz="1200" dirty="0" smtClean="0"/>
              <a:t>3</a:t>
            </a:r>
            <a:r>
              <a:rPr lang="es-AR" sz="1200" dirty="0"/>
              <a:t>. </a:t>
            </a:r>
            <a:r>
              <a:rPr lang="es-AR" sz="1200" b="1" dirty="0"/>
              <a:t>Evaluación y concurrencia de otros riesgos no específicos:</a:t>
            </a:r>
            <a:r>
              <a:rPr lang="es-AR" sz="1200" dirty="0"/>
              <a:t> consumo de alcohol u otras drogas, nivel educativo alcanzado o logrado, </a:t>
            </a:r>
            <a:r>
              <a:rPr lang="es-AR" sz="1200" dirty="0" err="1"/>
              <a:t>reiterancia</a:t>
            </a:r>
            <a:r>
              <a:rPr lang="es-AR" sz="1200" dirty="0"/>
              <a:t> delictiva en otros delitos no sexuales; maltrato, abandono, violencia familiar, personalidad, creencia, valores” entre otros. </a:t>
            </a:r>
            <a:endParaRPr lang="es-AR" sz="1200" dirty="0" smtClean="0"/>
          </a:p>
          <a:p>
            <a:r>
              <a:rPr lang="es-AR" sz="1200" dirty="0" smtClean="0"/>
              <a:t>4</a:t>
            </a:r>
            <a:r>
              <a:rPr lang="es-AR" sz="1200" dirty="0"/>
              <a:t>. </a:t>
            </a:r>
            <a:r>
              <a:rPr lang="es-AR" sz="1200" b="1" dirty="0"/>
              <a:t>Evaluación psicológica-diagnostica de la agresión sexual,</a:t>
            </a:r>
            <a:r>
              <a:rPr lang="es-AR" sz="1200" dirty="0"/>
              <a:t> tendiente a descartar concurrencia de patologías psiquiátricas, deficiencias neurologías graves o intelectuales (situación de </a:t>
            </a:r>
            <a:r>
              <a:rPr lang="es-AR" sz="1200" dirty="0" err="1"/>
              <a:t>comorbilidad</a:t>
            </a:r>
            <a:r>
              <a:rPr lang="es-AR" sz="1200" dirty="0"/>
              <a:t>). </a:t>
            </a:r>
            <a:endParaRPr lang="es-AR" sz="1200" dirty="0" smtClean="0"/>
          </a:p>
          <a:p>
            <a:r>
              <a:rPr lang="es-AR" sz="1200" dirty="0" smtClean="0"/>
              <a:t>5</a:t>
            </a:r>
            <a:r>
              <a:rPr lang="es-AR" sz="1200" dirty="0"/>
              <a:t>. </a:t>
            </a:r>
            <a:r>
              <a:rPr lang="es-AR" sz="1200" b="1" dirty="0"/>
              <a:t>Discernimiento acerca del vínculo con la victima</a:t>
            </a:r>
            <a:r>
              <a:rPr lang="es-AR" sz="1200" dirty="0"/>
              <a:t> (desconocida, conocida, familiar, pareja, a menores de edad, en grupo). </a:t>
            </a:r>
            <a:endParaRPr lang="es-AR" sz="1200" dirty="0" smtClean="0"/>
          </a:p>
          <a:p>
            <a:r>
              <a:rPr lang="es-AR" sz="1200" dirty="0" smtClean="0"/>
              <a:t>6</a:t>
            </a:r>
            <a:r>
              <a:rPr lang="es-AR" sz="1200" dirty="0"/>
              <a:t>. </a:t>
            </a:r>
            <a:r>
              <a:rPr lang="es-AR" sz="1200" b="1" dirty="0"/>
              <a:t>Reconocimiento del delito</a:t>
            </a:r>
            <a:r>
              <a:rPr lang="es-AR" sz="1200" dirty="0"/>
              <a:t> y una figuración cognitiva clara y sostenida de los roles perpetrador-perpetrado; evaluación de la voluntad real para ser tratado, así como de cambio (niveles de genuinidad/sinceridad) y trabajo en la motivación para el tratamiento, como objetivo previo a la intervención propiamente dicha. </a:t>
            </a:r>
            <a:endParaRPr lang="es-AR" sz="1200" dirty="0" smtClean="0"/>
          </a:p>
          <a:p>
            <a:r>
              <a:rPr lang="es-AR" sz="1200" dirty="0" smtClean="0"/>
              <a:t>7</a:t>
            </a:r>
            <a:r>
              <a:rPr lang="es-AR" sz="1200" dirty="0"/>
              <a:t>. </a:t>
            </a:r>
            <a:r>
              <a:rPr lang="es-AR" sz="1200" b="1" dirty="0"/>
              <a:t>Decisión del tipo u orientación del tratamiento,</a:t>
            </a:r>
            <a:r>
              <a:rPr lang="es-AR" sz="1200" dirty="0"/>
              <a:t> medidas e intensidad del mismo, desaconsejándose aquellos tratamiento que adopten terapias de tipo exclusivamente </a:t>
            </a:r>
            <a:r>
              <a:rPr lang="es-AR" sz="1200" dirty="0" err="1"/>
              <a:t>aversivas</a:t>
            </a:r>
            <a:r>
              <a:rPr lang="es-AR" sz="1200" dirty="0"/>
              <a:t> y priorizándose aquellas que estimulen o enseñen procesos de pensamiento y desarrollo de habilidades para controlar la conductas desviada, identificando y resolviendo situaciones de riesgo. </a:t>
            </a:r>
            <a:endParaRPr lang="es-AR" sz="1200" dirty="0" smtClean="0"/>
          </a:p>
          <a:p>
            <a:r>
              <a:rPr lang="es-AR" sz="1200" dirty="0" smtClean="0"/>
              <a:t>8</a:t>
            </a:r>
            <a:r>
              <a:rPr lang="es-AR" sz="1200" dirty="0"/>
              <a:t>.  Atender el proceso de </a:t>
            </a:r>
            <a:r>
              <a:rPr lang="es-AR" sz="1200" b="1" dirty="0"/>
              <a:t>sociabilización o adaptabilidad sexual</a:t>
            </a:r>
            <a:r>
              <a:rPr lang="es-AR" sz="1200" dirty="0"/>
              <a:t>, favoreciendo en el adolescente el desarrollo personal y sexual equilibrado, que prevenga la repetición del comportamientos de abuso o agresión sexual…”. </a:t>
            </a:r>
            <a:endParaRPr lang="es-AR" sz="1200" dirty="0" smtClean="0"/>
          </a:p>
          <a:p>
            <a:r>
              <a:rPr lang="es-AR" sz="1200" dirty="0" smtClean="0"/>
              <a:t>9</a:t>
            </a:r>
            <a:r>
              <a:rPr lang="es-AR" sz="1200" dirty="0"/>
              <a:t>. </a:t>
            </a:r>
            <a:r>
              <a:rPr lang="es-AR" sz="1200" b="1" dirty="0"/>
              <a:t>Procurar </a:t>
            </a:r>
            <a:r>
              <a:rPr lang="es-AR" sz="1200" b="1" dirty="0" err="1"/>
              <a:t>empatizar</a:t>
            </a:r>
            <a:r>
              <a:rPr lang="es-AR" sz="1200" b="1" dirty="0"/>
              <a:t> con la víctima,</a:t>
            </a:r>
            <a:r>
              <a:rPr lang="es-AR" sz="1200" dirty="0"/>
              <a:t> generando espacios de reflexión acerca del dolor o trauma de la misma, reconociendo el daño causado y ensayar formas o vías de reparación del mismo. </a:t>
            </a:r>
            <a:endParaRPr lang="es-AR" sz="1200" dirty="0" smtClean="0"/>
          </a:p>
          <a:p>
            <a:r>
              <a:rPr lang="es-AR" sz="1200" dirty="0" smtClean="0"/>
              <a:t>10</a:t>
            </a:r>
            <a:r>
              <a:rPr lang="es-AR" sz="1200" dirty="0"/>
              <a:t>. </a:t>
            </a:r>
            <a:r>
              <a:rPr lang="es-AR" sz="1200" b="1" dirty="0"/>
              <a:t>Trabajar el concepto de </a:t>
            </a:r>
            <a:r>
              <a:rPr lang="es-AR" sz="1200" b="1" dirty="0" err="1"/>
              <a:t>resilencia</a:t>
            </a:r>
            <a:r>
              <a:rPr lang="es-AR" sz="1200" b="1" dirty="0"/>
              <a:t> en el adolescente</a:t>
            </a:r>
            <a:r>
              <a:rPr lang="es-AR" sz="1200" dirty="0"/>
              <a:t>, para sobreponerse y ser fortalecido o transformado a raíz  de esa experiencia… . </a:t>
            </a:r>
            <a:endParaRPr lang="es-AR" sz="1200" dirty="0" smtClean="0"/>
          </a:p>
          <a:p>
            <a:r>
              <a:rPr lang="es-AR" sz="1200" dirty="0" smtClean="0"/>
              <a:t>11. “</a:t>
            </a:r>
            <a:r>
              <a:rPr lang="es-AR" sz="1200" b="1" i="1" dirty="0" smtClean="0"/>
              <a:t>Pronostico” </a:t>
            </a:r>
            <a:r>
              <a:rPr lang="es-AR" sz="1200" dirty="0" smtClean="0"/>
              <a:t>o indicadores de no </a:t>
            </a:r>
            <a:r>
              <a:rPr lang="es-AR" sz="1200" dirty="0" err="1" smtClean="0"/>
              <a:t>reiterancia</a:t>
            </a:r>
            <a:r>
              <a:rPr lang="es-AR" sz="1200" dirty="0" smtClean="0"/>
              <a:t> abusiva.</a:t>
            </a:r>
            <a:endParaRPr lang="es-AR" sz="1200" dirty="0"/>
          </a:p>
          <a:p>
            <a:endParaRPr lang="es-AR"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Metodología</a:t>
            </a:r>
            <a:endParaRPr lang="es-AR" dirty="0"/>
          </a:p>
        </p:txBody>
      </p:sp>
      <p:sp>
        <p:nvSpPr>
          <p:cNvPr id="3" name="2 Marcador de contenido"/>
          <p:cNvSpPr>
            <a:spLocks noGrp="1"/>
          </p:cNvSpPr>
          <p:nvPr>
            <p:ph idx="1"/>
          </p:nvPr>
        </p:nvSpPr>
        <p:spPr/>
        <p:txBody>
          <a:bodyPr>
            <a:normAutofit fontScale="92500" lnSpcReduction="20000"/>
          </a:bodyPr>
          <a:lstStyle/>
          <a:p>
            <a:r>
              <a:rPr lang="es-AR" dirty="0" smtClean="0"/>
              <a:t>Programa </a:t>
            </a:r>
            <a:r>
              <a:rPr lang="es-AR" dirty="0"/>
              <a:t>estructurado (por etapas), </a:t>
            </a:r>
            <a:r>
              <a:rPr lang="es-AR" dirty="0" smtClean="0"/>
              <a:t>individualizado.</a:t>
            </a:r>
          </a:p>
          <a:p>
            <a:r>
              <a:rPr lang="es-AR" dirty="0"/>
              <a:t>T</a:t>
            </a:r>
            <a:r>
              <a:rPr lang="es-AR" dirty="0" smtClean="0"/>
              <a:t>iempos </a:t>
            </a:r>
            <a:r>
              <a:rPr lang="es-AR" dirty="0"/>
              <a:t>precisos y limitados (un año, pudiéndose extender). </a:t>
            </a:r>
            <a:endParaRPr lang="es-AR" dirty="0" smtClean="0"/>
          </a:p>
          <a:p>
            <a:r>
              <a:rPr lang="es-AR" dirty="0" smtClean="0"/>
              <a:t>Se </a:t>
            </a:r>
            <a:r>
              <a:rPr lang="es-AR" dirty="0"/>
              <a:t>combina trabajo individual con el grupal y el “terapéutico” con la instancia de taller. </a:t>
            </a:r>
            <a:endParaRPr lang="es-AR" dirty="0" smtClean="0"/>
          </a:p>
          <a:p>
            <a:r>
              <a:rPr lang="es-AR" dirty="0" smtClean="0"/>
              <a:t>El </a:t>
            </a:r>
            <a:r>
              <a:rPr lang="es-AR" dirty="0"/>
              <a:t>equipo profesional interviniente está compuesto por una psicólogo, una trabajadora </a:t>
            </a:r>
            <a:r>
              <a:rPr lang="es-AR" dirty="0" smtClean="0"/>
              <a:t>social, un </a:t>
            </a:r>
            <a:r>
              <a:rPr lang="es-AR" dirty="0"/>
              <a:t>operador de </a:t>
            </a:r>
            <a:r>
              <a:rPr lang="es-AR" dirty="0" smtClean="0"/>
              <a:t>calle un asesor artístico.</a:t>
            </a:r>
          </a:p>
          <a:p>
            <a:r>
              <a:rPr lang="es-AR" dirty="0" smtClean="0"/>
              <a:t>Control judicial de la intervención</a:t>
            </a:r>
            <a:endParaRPr lang="es-A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Carta </a:t>
            </a:r>
            <a:endParaRPr lang="es-AR" dirty="0"/>
          </a:p>
        </p:txBody>
      </p:sp>
      <p:sp>
        <p:nvSpPr>
          <p:cNvPr id="3" name="2 Marcador de contenido"/>
          <p:cNvSpPr>
            <a:spLocks noGrp="1"/>
          </p:cNvSpPr>
          <p:nvPr>
            <p:ph idx="1"/>
          </p:nvPr>
        </p:nvSpPr>
        <p:spPr/>
        <p:txBody>
          <a:bodyPr>
            <a:normAutofit fontScale="70000" lnSpcReduction="20000"/>
          </a:bodyPr>
          <a:lstStyle/>
          <a:p>
            <a:r>
              <a:rPr lang="es-AR" i="1" dirty="0"/>
              <a:t>Hola J. soy tu primo M., hoy estoy escribiendo esto para disculparme y contarte un par de cosas. Quería comenzar disculpándome por haberte hecho pasado por todo esto, porque yo sé que este proceso no fue difícil solo para mi sino que también fue un proceso difícil para vos. Sé que traicioné tu confianza y la de mi familia; sé que te hice daño y estoy más que arrepentido de todo lo que pasó, pero durante estos meses estuve realizando un proceso para que yo pueda cambiar y esto no vuelva a pasar. Sé que he madurado mucho en este proceso y ahora más que nunca estoy listo para pedirte perdón y sería un sueño que en algún momento pudiéramos vernos y poder reparar mi error. Quisiera que me dejaras ser parte de tu vida y poder darte un saludo de cumpleaños o un abrazo. Espero que en algún momento pueda darte esta carta y </a:t>
            </a:r>
            <a:r>
              <a:rPr lang="es-AR" i="1" dirty="0" smtClean="0"/>
              <a:t>que puedas perdonar </a:t>
            </a:r>
            <a:r>
              <a:rPr lang="es-AR" i="1" dirty="0"/>
              <a:t>a una persona que reconoce que se equivocó y que está dispuesto a dar todo lo que sea necesario para cambiar y que está arrepentido de los que pasó. Eso sería todo.</a:t>
            </a:r>
            <a:endParaRPr lang="es-A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642910" y="1071546"/>
            <a:ext cx="7772400" cy="1470025"/>
          </a:xfrm>
        </p:spPr>
        <p:txBody>
          <a:bodyPr/>
          <a:lstStyle/>
          <a:p>
            <a:r>
              <a:rPr lang="es-AR" dirty="0" smtClean="0"/>
              <a:t>Gracias¡¡¡</a:t>
            </a:r>
            <a:endParaRPr lang="es-AR" dirty="0"/>
          </a:p>
        </p:txBody>
      </p:sp>
      <p:sp>
        <p:nvSpPr>
          <p:cNvPr id="5" name="4 Subtítulo"/>
          <p:cNvSpPr>
            <a:spLocks noGrp="1"/>
          </p:cNvSpPr>
          <p:nvPr>
            <p:ph type="subTitle" idx="1"/>
          </p:nvPr>
        </p:nvSpPr>
        <p:spPr/>
        <p:txBody>
          <a:bodyPr/>
          <a:lstStyle/>
          <a:p>
            <a:r>
              <a:rPr lang="es-AR" dirty="0" smtClean="0">
                <a:hlinkClick r:id="rId2"/>
              </a:rPr>
              <a:t>germandariomartin@yahoo.com.ar</a:t>
            </a:r>
            <a:endParaRPr lang="es-AR" dirty="0" smtClean="0"/>
          </a:p>
          <a:p>
            <a:endParaRPr lang="es-AR" dirty="0" smtClean="0"/>
          </a:p>
          <a:p>
            <a:r>
              <a:rPr lang="es-AR" dirty="0" smtClean="0">
                <a:hlinkClick r:id="rId3"/>
              </a:rPr>
              <a:t>germandariomartin@hotmail.com</a:t>
            </a:r>
            <a:endParaRPr lang="es-AR" dirty="0" smtClean="0"/>
          </a:p>
          <a:p>
            <a:endParaRPr lang="es-A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uario\AppData\Local\Temp\notes4BCA62\DIAPO01.jpg"/>
          <p:cNvPicPr>
            <a:picLocks noChangeAspect="1" noChangeArrowheads="1"/>
          </p:cNvPicPr>
          <p:nvPr/>
        </p:nvPicPr>
        <p:blipFill>
          <a:blip r:embed="rId2" cstate="print"/>
          <a:srcRect/>
          <a:stretch>
            <a:fillRect/>
          </a:stretch>
        </p:blipFill>
        <p:spPr bwMode="auto">
          <a:xfrm>
            <a:off x="0" y="852646"/>
            <a:ext cx="9144000" cy="515270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a:t>
            </a:r>
            <a:r>
              <a:rPr lang="es-AR" dirty="0" smtClean="0"/>
              <a:t>Por qué este tema?</a:t>
            </a:r>
            <a:endParaRPr lang="es-AR" dirty="0"/>
          </a:p>
        </p:txBody>
      </p:sp>
      <p:sp>
        <p:nvSpPr>
          <p:cNvPr id="3" name="2 Marcador de contenido"/>
          <p:cNvSpPr>
            <a:spLocks noGrp="1"/>
          </p:cNvSpPr>
          <p:nvPr>
            <p:ph idx="1"/>
          </p:nvPr>
        </p:nvSpPr>
        <p:spPr/>
        <p:txBody>
          <a:bodyPr/>
          <a:lstStyle/>
          <a:p>
            <a:r>
              <a:rPr lang="es-AR" dirty="0" smtClean="0"/>
              <a:t>Impacto. </a:t>
            </a:r>
          </a:p>
          <a:p>
            <a:endParaRPr lang="es-AR" dirty="0" smtClean="0"/>
          </a:p>
          <a:p>
            <a:r>
              <a:rPr lang="es-AR" dirty="0" smtClean="0"/>
              <a:t>Relevancia estadística.</a:t>
            </a:r>
          </a:p>
          <a:p>
            <a:endParaRPr lang="es-AR" dirty="0" smtClean="0"/>
          </a:p>
          <a:p>
            <a:r>
              <a:rPr lang="es-AR" dirty="0" smtClean="0"/>
              <a:t>Especialidad/especificidad.</a:t>
            </a:r>
          </a:p>
          <a:p>
            <a:endParaRPr lang="es-AR" dirty="0" smtClean="0"/>
          </a:p>
          <a:p>
            <a:r>
              <a:rPr lang="es-AR" dirty="0" smtClean="0"/>
              <a:t>Doble neutralización.</a:t>
            </a:r>
          </a:p>
          <a:p>
            <a:endParaRPr lang="es-A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n 1"/>
          <p:cNvPicPr>
            <a:picLocks noChangeAspect="1" noChangeArrowheads="1"/>
          </p:cNvPicPr>
          <p:nvPr/>
        </p:nvPicPr>
        <p:blipFill>
          <a:blip r:embed="rId2"/>
          <a:srcRect/>
          <a:stretch>
            <a:fillRect/>
          </a:stretch>
        </p:blipFill>
        <p:spPr bwMode="auto">
          <a:xfrm>
            <a:off x="247009" y="1571612"/>
            <a:ext cx="8896991" cy="4660911"/>
          </a:xfrm>
          <a:prstGeom prst="rect">
            <a:avLst/>
          </a:prstGeom>
          <a:noFill/>
          <a:ln w="9525">
            <a:noFill/>
            <a:miter lim="800000"/>
            <a:headEnd/>
            <a:tailEnd/>
          </a:ln>
        </p:spPr>
      </p:pic>
      <p:sp>
        <p:nvSpPr>
          <p:cNvPr id="6" name="5 Título"/>
          <p:cNvSpPr>
            <a:spLocks noGrp="1"/>
          </p:cNvSpPr>
          <p:nvPr>
            <p:ph type="title"/>
          </p:nvPr>
        </p:nvSpPr>
        <p:spPr/>
        <p:txBody>
          <a:bodyPr/>
          <a:lstStyle/>
          <a:p>
            <a:r>
              <a:rPr lang="es-AR" dirty="0" smtClean="0"/>
              <a:t>Periodo 2020 (%10.3)</a:t>
            </a:r>
            <a:endParaRPr lang="es-A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AR" dirty="0" smtClean="0"/>
              <a:t>Relevancia 2021 (%14.9) </a:t>
            </a:r>
            <a:endParaRPr lang="es-AR" dirty="0"/>
          </a:p>
        </p:txBody>
      </p:sp>
      <p:pic>
        <p:nvPicPr>
          <p:cNvPr id="6146" name="Imagen 1"/>
          <p:cNvPicPr>
            <a:picLocks noChangeAspect="1" noChangeArrowheads="1"/>
          </p:cNvPicPr>
          <p:nvPr/>
        </p:nvPicPr>
        <p:blipFill>
          <a:blip r:embed="rId2"/>
          <a:srcRect/>
          <a:stretch>
            <a:fillRect/>
          </a:stretch>
        </p:blipFill>
        <p:spPr bwMode="auto">
          <a:xfrm>
            <a:off x="429421" y="1428736"/>
            <a:ext cx="8285983" cy="5143536"/>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Relevancia en Adultos 2021 (%2.1)</a:t>
            </a:r>
            <a:endParaRPr lang="es-AR" dirty="0"/>
          </a:p>
        </p:txBody>
      </p:sp>
      <p:pic>
        <p:nvPicPr>
          <p:cNvPr id="5122" name="Imagen 1"/>
          <p:cNvPicPr>
            <a:picLocks noChangeAspect="1" noChangeArrowheads="1"/>
          </p:cNvPicPr>
          <p:nvPr/>
        </p:nvPicPr>
        <p:blipFill>
          <a:blip r:embed="rId2"/>
          <a:srcRect/>
          <a:stretch>
            <a:fillRect/>
          </a:stretch>
        </p:blipFill>
        <p:spPr bwMode="auto">
          <a:xfrm>
            <a:off x="428596" y="1714488"/>
            <a:ext cx="8389354" cy="472242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a:t>
            </a:r>
            <a:r>
              <a:rPr lang="es-AR" dirty="0" smtClean="0"/>
              <a:t>Como nombrar?</a:t>
            </a:r>
            <a:endParaRPr lang="es-AR" dirty="0"/>
          </a:p>
        </p:txBody>
      </p:sp>
      <p:sp>
        <p:nvSpPr>
          <p:cNvPr id="3" name="2 Marcador de contenido"/>
          <p:cNvSpPr>
            <a:spLocks noGrp="1"/>
          </p:cNvSpPr>
          <p:nvPr>
            <p:ph idx="1"/>
          </p:nvPr>
        </p:nvSpPr>
        <p:spPr/>
        <p:txBody>
          <a:bodyPr>
            <a:normAutofit fontScale="62500" lnSpcReduction="20000"/>
          </a:bodyPr>
          <a:lstStyle/>
          <a:p>
            <a:r>
              <a:rPr lang="es-AR" dirty="0" smtClean="0"/>
              <a:t> </a:t>
            </a:r>
            <a:r>
              <a:rPr lang="es-AR" sz="3800" b="1" i="1" dirty="0"/>
              <a:t>“Ofensores Sexuales Juveniles”, </a:t>
            </a:r>
            <a:endParaRPr lang="es-AR" sz="3800" b="1" i="1" dirty="0" smtClean="0"/>
          </a:p>
          <a:p>
            <a:pPr>
              <a:buNone/>
            </a:pPr>
            <a:r>
              <a:rPr lang="es-AR" sz="3800" b="1" i="1" dirty="0" smtClean="0"/>
              <a:t>	“</a:t>
            </a:r>
            <a:r>
              <a:rPr lang="es-AR" sz="3800" b="1" i="1" dirty="0"/>
              <a:t>Agresores Sexuales Juveniles”, </a:t>
            </a:r>
            <a:endParaRPr lang="es-AR" sz="3800" b="1" i="1" dirty="0" smtClean="0"/>
          </a:p>
          <a:p>
            <a:pPr>
              <a:buNone/>
            </a:pPr>
            <a:r>
              <a:rPr lang="es-AR" sz="3800" b="1" i="1" dirty="0" smtClean="0"/>
              <a:t>	“</a:t>
            </a:r>
            <a:r>
              <a:rPr lang="es-AR" sz="3800" b="1" i="1" dirty="0"/>
              <a:t>Adolescentes Ofensores Sexuales” o </a:t>
            </a:r>
            <a:endParaRPr lang="es-AR" sz="3800" b="1" i="1" dirty="0" smtClean="0"/>
          </a:p>
          <a:p>
            <a:pPr>
              <a:buNone/>
            </a:pPr>
            <a:r>
              <a:rPr lang="es-AR" sz="3800" b="1" i="1" dirty="0" smtClean="0"/>
              <a:t>	“Menores Abusadores”. </a:t>
            </a:r>
          </a:p>
          <a:p>
            <a:pPr>
              <a:buNone/>
            </a:pPr>
            <a:r>
              <a:rPr lang="es-AR" dirty="0" smtClean="0"/>
              <a:t>	Descartamos </a:t>
            </a:r>
            <a:r>
              <a:rPr lang="es-AR" dirty="0"/>
              <a:t>estas nominaciones porque allí hay una síntesis entre el autor y la acción abusiva, donde se </a:t>
            </a:r>
            <a:r>
              <a:rPr lang="es-AR" i="1" dirty="0" err="1"/>
              <a:t>escencializa</a:t>
            </a:r>
            <a:r>
              <a:rPr lang="es-AR" dirty="0"/>
              <a:t> al autor, se sintetiza y funde el mundo del autor únicamente en su acción </a:t>
            </a:r>
            <a:r>
              <a:rPr lang="es-AR" dirty="0" smtClean="0"/>
              <a:t>abusiva). </a:t>
            </a:r>
            <a:endParaRPr lang="es-AR" dirty="0"/>
          </a:p>
          <a:p>
            <a:r>
              <a:rPr lang="es-AR" dirty="0"/>
              <a:t>O</a:t>
            </a:r>
            <a:r>
              <a:rPr lang="es-AR" dirty="0" smtClean="0"/>
              <a:t>ptamos </a:t>
            </a:r>
            <a:r>
              <a:rPr lang="es-AR" dirty="0"/>
              <a:t>por nombrar como </a:t>
            </a:r>
            <a:r>
              <a:rPr lang="es-AR" sz="4400" b="1" i="1" dirty="0"/>
              <a:t>“</a:t>
            </a:r>
            <a:r>
              <a:rPr lang="es-AR" sz="3800" b="1" i="1" dirty="0"/>
              <a:t>Adolescentes implicados en ofensas sexuales</a:t>
            </a:r>
            <a:r>
              <a:rPr lang="es-AR" sz="3800" b="1" i="1" dirty="0" smtClean="0"/>
              <a:t>”</a:t>
            </a:r>
            <a:r>
              <a:rPr lang="es-AR" sz="4400" b="1" dirty="0" smtClean="0"/>
              <a:t> </a:t>
            </a:r>
            <a:r>
              <a:rPr lang="es-AR" dirty="0" smtClean="0"/>
              <a:t>(Molina y </a:t>
            </a:r>
            <a:r>
              <a:rPr lang="es-AR" dirty="0" err="1" smtClean="0"/>
              <a:t>Barbich</a:t>
            </a:r>
            <a:r>
              <a:rPr lang="es-AR" dirty="0" smtClean="0"/>
              <a:t> (2009), </a:t>
            </a:r>
            <a:r>
              <a:rPr lang="es-AR" dirty="0"/>
              <a:t>ello nos permite no perder la integralidad de la vida del adolescente, también separar al adolescente de su acción y también no reducir el tema solo a lo delictual (tipo penal) sino pensar en la conflictividad abusiva en los contornos del delito (ofensas) como una situación problemática </a:t>
            </a:r>
            <a:r>
              <a:rPr lang="es-AR" dirty="0" err="1"/>
              <a:t>victimizante</a:t>
            </a:r>
            <a:r>
              <a:rPr lang="es-AR" dirty="0"/>
              <a:t> que también requiere intervenciones oficiales y focalizadas.     </a:t>
            </a:r>
          </a:p>
          <a:p>
            <a:pPr>
              <a:buNone/>
            </a:pPr>
            <a:endParaRPr lang="es-AR" dirty="0"/>
          </a:p>
          <a:p>
            <a:endParaRPr lang="es-A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AR" dirty="0" smtClean="0"/>
              <a:t>Caracterización general</a:t>
            </a:r>
            <a:endParaRPr lang="es-AR" dirty="0"/>
          </a:p>
        </p:txBody>
      </p:sp>
      <p:sp>
        <p:nvSpPr>
          <p:cNvPr id="5" name="4 Marcador de contenido"/>
          <p:cNvSpPr>
            <a:spLocks noGrp="1"/>
          </p:cNvSpPr>
          <p:nvPr>
            <p:ph idx="1"/>
          </p:nvPr>
        </p:nvSpPr>
        <p:spPr/>
        <p:txBody>
          <a:bodyPr>
            <a:normAutofit fontScale="62500" lnSpcReduction="20000"/>
          </a:bodyPr>
          <a:lstStyle/>
          <a:p>
            <a:r>
              <a:rPr lang="es-AR" dirty="0" smtClean="0"/>
              <a:t>Exploración </a:t>
            </a:r>
            <a:r>
              <a:rPr lang="es-AR" dirty="0"/>
              <a:t>y experimentación sexual, </a:t>
            </a:r>
            <a:endParaRPr lang="es-AR" dirty="0" smtClean="0"/>
          </a:p>
          <a:p>
            <a:r>
              <a:rPr lang="es-AR" dirty="0" smtClean="0"/>
              <a:t>La </a:t>
            </a:r>
            <a:r>
              <a:rPr lang="es-AR" dirty="0"/>
              <a:t>falta o inadecuada información y educación sexual, </a:t>
            </a:r>
            <a:endParaRPr lang="es-AR" dirty="0" smtClean="0"/>
          </a:p>
          <a:p>
            <a:r>
              <a:rPr lang="es-AR" dirty="0" err="1"/>
              <a:t>D</a:t>
            </a:r>
            <a:r>
              <a:rPr lang="es-AR" dirty="0" err="1" smtClean="0"/>
              <a:t>esmanejo</a:t>
            </a:r>
            <a:r>
              <a:rPr lang="es-AR" dirty="0" smtClean="0"/>
              <a:t> </a:t>
            </a:r>
            <a:r>
              <a:rPr lang="es-AR" dirty="0"/>
              <a:t>de la aparición de la libido en la </a:t>
            </a:r>
            <a:r>
              <a:rPr lang="es-AR" dirty="0" smtClean="0"/>
              <a:t>pubertad, </a:t>
            </a:r>
          </a:p>
          <a:p>
            <a:r>
              <a:rPr lang="es-AR" dirty="0" smtClean="0"/>
              <a:t>Presencia </a:t>
            </a:r>
            <a:r>
              <a:rPr lang="es-AR" dirty="0"/>
              <a:t>de </a:t>
            </a:r>
            <a:r>
              <a:rPr lang="es-AR" b="1" i="1" dirty="0"/>
              <a:t>distorsiones cognitivas </a:t>
            </a:r>
            <a:r>
              <a:rPr lang="es-AR" dirty="0"/>
              <a:t>-percepciones, pensamientos creencias inadecuadas que propician el abuso y neutralizan la </a:t>
            </a:r>
            <a:r>
              <a:rPr lang="es-AR" dirty="0" smtClean="0"/>
              <a:t>responsabilidad,</a:t>
            </a:r>
            <a:r>
              <a:rPr lang="es-AR" i="1" dirty="0" smtClean="0"/>
              <a:t> </a:t>
            </a:r>
          </a:p>
          <a:p>
            <a:r>
              <a:rPr lang="es-AR" dirty="0"/>
              <a:t>E</a:t>
            </a:r>
            <a:r>
              <a:rPr lang="es-AR" dirty="0" smtClean="0"/>
              <a:t>nmarcado </a:t>
            </a:r>
            <a:r>
              <a:rPr lang="es-AR" dirty="0"/>
              <a:t>en una comunidad machista y de mandatos masculinos, de poder, de cosificación de la mujer, de mensajes masivos publicitarios altamente erotizantes; de acceso y exposición irrestricto (muchas veces involuntario) a </a:t>
            </a:r>
            <a:r>
              <a:rPr lang="es-AR" dirty="0" smtClean="0"/>
              <a:t>pornografía, </a:t>
            </a:r>
          </a:p>
          <a:p>
            <a:r>
              <a:rPr lang="es-AR" dirty="0" smtClean="0"/>
              <a:t>Victimarios </a:t>
            </a:r>
            <a:r>
              <a:rPr lang="es-AR" dirty="0"/>
              <a:t>que han sufrido algún tipo de abuso </a:t>
            </a:r>
            <a:r>
              <a:rPr lang="es-AR" dirty="0" smtClean="0"/>
              <a:t>( o intromisión -</a:t>
            </a:r>
            <a:r>
              <a:rPr lang="es-AR" i="1" dirty="0" err="1" smtClean="0"/>
              <a:t>Bleichman</a:t>
            </a:r>
            <a:r>
              <a:rPr lang="es-AR" i="1" dirty="0" smtClean="0"/>
              <a:t>-</a:t>
            </a:r>
            <a:r>
              <a:rPr lang="es-AR" dirty="0" smtClean="0"/>
              <a:t>) en </a:t>
            </a:r>
            <a:r>
              <a:rPr lang="es-AR" dirty="0"/>
              <a:t>su biografía (no necesariamente sexual</a:t>
            </a:r>
            <a:r>
              <a:rPr lang="es-AR" dirty="0" smtClean="0"/>
              <a:t>),</a:t>
            </a:r>
          </a:p>
          <a:p>
            <a:r>
              <a:rPr lang="es-AR" dirty="0" smtClean="0"/>
              <a:t>Promiscuidad </a:t>
            </a:r>
            <a:r>
              <a:rPr lang="es-AR" dirty="0"/>
              <a:t>sexual en el hogar, de desapegos familiares </a:t>
            </a:r>
            <a:r>
              <a:rPr lang="es-AR" dirty="0" smtClean="0"/>
              <a:t>y, </a:t>
            </a:r>
          </a:p>
          <a:p>
            <a:r>
              <a:rPr lang="es-AR" dirty="0" smtClean="0"/>
              <a:t>Excepcionalmente, casos </a:t>
            </a:r>
            <a:r>
              <a:rPr lang="es-AR" dirty="0"/>
              <a:t>que se podrían diagnosticar como “patológicos” desde el punto de vista </a:t>
            </a:r>
            <a:r>
              <a:rPr lang="es-AR" dirty="0" smtClean="0"/>
              <a:t>psiquiátrico.</a:t>
            </a:r>
          </a:p>
          <a:p>
            <a:pPr>
              <a:buNone/>
            </a:pPr>
            <a:endParaRPr lang="es-AR"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4290"/>
            <a:ext cx="8229600" cy="1500198"/>
          </a:xfrm>
        </p:spPr>
        <p:txBody>
          <a:bodyPr>
            <a:normAutofit fontScale="90000"/>
          </a:bodyPr>
          <a:lstStyle/>
          <a:p>
            <a:r>
              <a:rPr lang="es-AR" dirty="0" smtClean="0"/>
              <a:t>Algunas distorsiones cognitivas o mitos</a:t>
            </a:r>
            <a:br>
              <a:rPr lang="es-AR" dirty="0" smtClean="0"/>
            </a:br>
            <a:r>
              <a:rPr lang="es-AR" sz="1600" i="1" dirty="0" smtClean="0"/>
              <a:t>“</a:t>
            </a:r>
            <a:r>
              <a:rPr lang="es-AR" sz="1600" i="1" dirty="0"/>
              <a:t>traducidas con simplicidad, son todas esas cosas que los hombres mal formados en esta comunidad o formados en tiempos anteriores a estos actuales, creemos que las mujeres deben soportar, por el solo hecho de ser mujeres”. </a:t>
            </a:r>
            <a:r>
              <a:rPr lang="es-AR" sz="1600" dirty="0"/>
              <a:t>(Sentencia de absolución Caso:“</a:t>
            </a:r>
            <a:r>
              <a:rPr lang="es-AR" sz="1600" i="1" dirty="0"/>
              <a:t>B.,M. A. s/abuso sexual”,</a:t>
            </a:r>
            <a:r>
              <a:rPr lang="es-AR" sz="1600" dirty="0"/>
              <a:t>28/07/2021, pág. 12)</a:t>
            </a:r>
            <a:r>
              <a:rPr lang="es-AR" sz="1600" dirty="0" smtClean="0"/>
              <a:t> </a:t>
            </a:r>
            <a:endParaRPr lang="es-AR" sz="1600" dirty="0"/>
          </a:p>
        </p:txBody>
      </p:sp>
      <p:sp>
        <p:nvSpPr>
          <p:cNvPr id="3" name="2 Marcador de contenido"/>
          <p:cNvSpPr>
            <a:spLocks noGrp="1"/>
          </p:cNvSpPr>
          <p:nvPr>
            <p:ph idx="1"/>
          </p:nvPr>
        </p:nvSpPr>
        <p:spPr/>
        <p:txBody>
          <a:bodyPr>
            <a:normAutofit fontScale="47500" lnSpcReduction="20000"/>
          </a:bodyPr>
          <a:lstStyle/>
          <a:p>
            <a:endParaRPr lang="es-ES" i="1" dirty="0" smtClean="0"/>
          </a:p>
          <a:p>
            <a:r>
              <a:rPr lang="es-ES" i="1" dirty="0" smtClean="0"/>
              <a:t>1.Las </a:t>
            </a:r>
            <a:r>
              <a:rPr lang="es-ES" i="1" dirty="0"/>
              <a:t>chicas dicen NO, cuando quieren decir SI. </a:t>
            </a:r>
            <a:endParaRPr lang="es-ES" i="1" dirty="0" smtClean="0"/>
          </a:p>
          <a:p>
            <a:r>
              <a:rPr lang="es-ES" i="1" dirty="0" smtClean="0"/>
              <a:t>2</a:t>
            </a:r>
            <a:r>
              <a:rPr lang="es-ES" i="1" dirty="0"/>
              <a:t>.- Todas las chicas quieren lo mismo (que se la metan). </a:t>
            </a:r>
            <a:endParaRPr lang="es-ES" i="1" dirty="0" smtClean="0"/>
          </a:p>
          <a:p>
            <a:r>
              <a:rPr lang="es-ES" i="1" dirty="0" smtClean="0"/>
              <a:t>3</a:t>
            </a:r>
            <a:r>
              <a:rPr lang="es-ES" i="1" dirty="0"/>
              <a:t>.- Si una chica no dice claramente No, es que SI. </a:t>
            </a:r>
            <a:endParaRPr lang="es-ES" i="1" dirty="0" smtClean="0"/>
          </a:p>
          <a:p>
            <a:r>
              <a:rPr lang="es-ES" i="1" dirty="0" smtClean="0"/>
              <a:t>4</a:t>
            </a:r>
            <a:r>
              <a:rPr lang="es-ES" i="1" dirty="0"/>
              <a:t>.- Las chicas en realidad siempre consienten, lo que pasa es que se hacen las estrechas, pasa disimular. </a:t>
            </a:r>
            <a:endParaRPr lang="es-ES" i="1" dirty="0" smtClean="0"/>
          </a:p>
          <a:p>
            <a:r>
              <a:rPr lang="es-ES" i="1" dirty="0" smtClean="0"/>
              <a:t>5</a:t>
            </a:r>
            <a:r>
              <a:rPr lang="es-ES" i="1" dirty="0"/>
              <a:t>.- El hombre es superior a las mujeres y debe demostrar esa superioridad. </a:t>
            </a:r>
            <a:endParaRPr lang="es-ES" i="1" dirty="0" smtClean="0"/>
          </a:p>
          <a:p>
            <a:r>
              <a:rPr lang="es-ES" i="1" dirty="0" smtClean="0"/>
              <a:t>6</a:t>
            </a:r>
            <a:r>
              <a:rPr lang="es-ES" i="1" dirty="0"/>
              <a:t>.- A las mujeres, lo mejor es demostrar que se las domina; es lo que quieren, en el fondo. </a:t>
            </a:r>
            <a:endParaRPr lang="es-ES" i="1" dirty="0" smtClean="0"/>
          </a:p>
          <a:p>
            <a:r>
              <a:rPr lang="es-ES" i="1" dirty="0" smtClean="0"/>
              <a:t>7</a:t>
            </a:r>
            <a:r>
              <a:rPr lang="es-ES" i="1" dirty="0"/>
              <a:t>.- Lo único importante en sexualidad en follar, metérsela. </a:t>
            </a:r>
            <a:endParaRPr lang="es-ES" i="1" dirty="0" smtClean="0"/>
          </a:p>
          <a:p>
            <a:r>
              <a:rPr lang="es-ES" i="1" dirty="0" smtClean="0"/>
              <a:t>8.- Una </a:t>
            </a:r>
            <a:r>
              <a:rPr lang="es-ES" i="1" dirty="0"/>
              <a:t>mujer que acepta ser besada y acariciada, no tiene derecho a decir No a lo demás. </a:t>
            </a:r>
            <a:endParaRPr lang="es-ES" i="1" dirty="0" smtClean="0"/>
          </a:p>
          <a:p>
            <a:r>
              <a:rPr lang="es-ES" i="1" dirty="0"/>
              <a:t>9</a:t>
            </a:r>
            <a:r>
              <a:rPr lang="es-ES" i="1" dirty="0" smtClean="0"/>
              <a:t>.- </a:t>
            </a:r>
            <a:r>
              <a:rPr lang="es-ES" i="1" dirty="0"/>
              <a:t>Cuando un varón se pone caliente, no hay quien le pare. </a:t>
            </a:r>
            <a:endParaRPr lang="es-ES" i="1" dirty="0" smtClean="0"/>
          </a:p>
          <a:p>
            <a:r>
              <a:rPr lang="es-ES" i="1" dirty="0" smtClean="0"/>
              <a:t>10.- </a:t>
            </a:r>
            <a:r>
              <a:rPr lang="es-ES" i="1" dirty="0"/>
              <a:t>Si una mujer tiene relaciones con varios hombres no puede decirme a mí que </a:t>
            </a:r>
            <a:r>
              <a:rPr lang="es-ES" i="1" dirty="0" smtClean="0"/>
              <a:t>no.</a:t>
            </a:r>
          </a:p>
          <a:p>
            <a:r>
              <a:rPr lang="es-ES" i="1" dirty="0" smtClean="0"/>
              <a:t>11.- </a:t>
            </a:r>
            <a:r>
              <a:rPr lang="es-ES" i="1" dirty="0"/>
              <a:t>Un hombre que recibe un No y se aguanta, no es un verdadero hombre. </a:t>
            </a:r>
            <a:endParaRPr lang="es-ES" i="1" dirty="0" smtClean="0"/>
          </a:p>
          <a:p>
            <a:r>
              <a:rPr lang="es-ES" i="1" dirty="0" smtClean="0"/>
              <a:t>12.- </a:t>
            </a:r>
            <a:r>
              <a:rPr lang="es-ES" i="1" dirty="0"/>
              <a:t>Si una mujer excita a un hombre, debe atenerse a las consecuencias; no puede luego decir </a:t>
            </a:r>
            <a:r>
              <a:rPr lang="es-ES" i="1" dirty="0" smtClean="0"/>
              <a:t>NO.</a:t>
            </a:r>
          </a:p>
          <a:p>
            <a:r>
              <a:rPr lang="es-ES" i="1" dirty="0" smtClean="0"/>
              <a:t>13.- </a:t>
            </a:r>
            <a:r>
              <a:rPr lang="es-ES" i="1" dirty="0"/>
              <a:t>Si un hombre se gasta dinero con una mujer, ésta no puede decirle NO. </a:t>
            </a:r>
            <a:endParaRPr lang="es-ES" i="1" dirty="0" smtClean="0"/>
          </a:p>
          <a:p>
            <a:r>
              <a:rPr lang="es-ES" i="1" dirty="0" smtClean="0"/>
              <a:t>14.- </a:t>
            </a:r>
            <a:r>
              <a:rPr lang="es-ES" i="1" dirty="0"/>
              <a:t>Todo es legítimo, con tal de conseguir llevarse al huerto a una mujer. </a:t>
            </a:r>
            <a:endParaRPr lang="es-ES" i="1" dirty="0" smtClean="0"/>
          </a:p>
          <a:p>
            <a:r>
              <a:rPr lang="es-ES" i="1" dirty="0" smtClean="0"/>
              <a:t>15. </a:t>
            </a:r>
            <a:r>
              <a:rPr lang="es-ES" i="1" dirty="0"/>
              <a:t>Las prostitutas no pueden quejarse de que las violen. </a:t>
            </a:r>
            <a:endParaRPr lang="es-AR" i="1" dirty="0" smtClean="0"/>
          </a:p>
          <a:p>
            <a:pPr>
              <a:buNone/>
            </a:pPr>
            <a:endParaRPr lang="es-AR" i="1" dirty="0"/>
          </a:p>
          <a:p>
            <a:pPr>
              <a:buNone/>
            </a:pPr>
            <a:r>
              <a:rPr lang="es-AR" i="1" dirty="0" smtClean="0"/>
              <a:t>Escucho las que </a:t>
            </a:r>
            <a:r>
              <a:rPr lang="es-AR" i="1" dirty="0" err="1" smtClean="0"/>
              <a:t>uds.</a:t>
            </a:r>
            <a:r>
              <a:rPr lang="es-AR" i="1" dirty="0" smtClean="0"/>
              <a:t> seguramente conocen.</a:t>
            </a:r>
            <a:endParaRPr lang="es-ES" i="1" dirty="0" smtClean="0"/>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TotalTime>
  <Words>1443</Words>
  <Application>Microsoft Office PowerPoint</Application>
  <PresentationFormat>Presentación en pantalla (4:3)</PresentationFormat>
  <Paragraphs>90</Paragraphs>
  <Slides>15</Slides>
  <Notes>0</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Tema de Office</vt:lpstr>
      <vt:lpstr>Adolescentes implicados en ofensas sexuales.  </vt:lpstr>
      <vt:lpstr>Diapositiva 2</vt:lpstr>
      <vt:lpstr>¿Por qué este tema?</vt:lpstr>
      <vt:lpstr>Periodo 2020 (%10.3)</vt:lpstr>
      <vt:lpstr>Relevancia 2021 (%14.9) </vt:lpstr>
      <vt:lpstr>Relevancia en Adultos 2021 (%2.1)</vt:lpstr>
      <vt:lpstr>¿Como nombrar?</vt:lpstr>
      <vt:lpstr>Caracterización general</vt:lpstr>
      <vt:lpstr>Algunas distorsiones cognitivas o mitos “traducidas con simplicidad, son todas esas cosas que los hombres mal formados en esta comunidad o formados en tiempos anteriores a estos actuales, creemos que las mujeres deben soportar, por el solo hecho de ser mujeres”. (Sentencia de absolución Caso:“B.,M. A. s/abuso sexual”,28/07/2021, pág. 12) </vt:lpstr>
      <vt:lpstr> En torno a un concepto de conductas abusivas sexuales. </vt:lpstr>
      <vt:lpstr> Fenomenología presente en esta jurisdicción. </vt:lpstr>
      <vt:lpstr>Objetivos de la intervención</vt:lpstr>
      <vt:lpstr>Metodología</vt:lpstr>
      <vt:lpstr>Carta </vt:lpstr>
      <vt:lpstr>Gracias¡¡¡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Adolescentes implicados en ofensas sexuales.</dc:title>
  <dc:creator>Usuario</dc:creator>
  <cp:lastModifiedBy>Usuario</cp:lastModifiedBy>
  <cp:revision>17</cp:revision>
  <dcterms:created xsi:type="dcterms:W3CDTF">2022-04-05T13:13:43Z</dcterms:created>
  <dcterms:modified xsi:type="dcterms:W3CDTF">2022-09-22T18:24:37Z</dcterms:modified>
</cp:coreProperties>
</file>