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B60-CE89-45B2-9B92-6F96B0FD471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A7CA-7E18-4E59-AA10-F755A9B5ED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B60-CE89-45B2-9B92-6F96B0FD471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A7CA-7E18-4E59-AA10-F755A9B5ED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B60-CE89-45B2-9B92-6F96B0FD471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A7CA-7E18-4E59-AA10-F755A9B5ED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B60-CE89-45B2-9B92-6F96B0FD471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A7CA-7E18-4E59-AA10-F755A9B5ED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B60-CE89-45B2-9B92-6F96B0FD471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A7CA-7E18-4E59-AA10-F755A9B5ED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B60-CE89-45B2-9B92-6F96B0FD471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A7CA-7E18-4E59-AA10-F755A9B5ED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B60-CE89-45B2-9B92-6F96B0FD471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A7CA-7E18-4E59-AA10-F755A9B5ED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B60-CE89-45B2-9B92-6F96B0FD471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A7CA-7E18-4E59-AA10-F755A9B5ED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B60-CE89-45B2-9B92-6F96B0FD471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A7CA-7E18-4E59-AA10-F755A9B5ED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B60-CE89-45B2-9B92-6F96B0FD471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A7CA-7E18-4E59-AA10-F755A9B5ED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B60-CE89-45B2-9B92-6F96B0FD471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EA7CA-7E18-4E59-AA10-F755A9B5ED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7B60-CE89-45B2-9B92-6F96B0FD4716}" type="datetimeFigureOut">
              <a:rPr lang="es-AR" smtClean="0"/>
              <a:pPr/>
              <a:t>22/09/2022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EA7CA-7E18-4E59-AA10-F755A9B5ED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/>
          <a:lstStyle/>
          <a:p>
            <a:r>
              <a:rPr lang="es-AR" dirty="0" smtClean="0"/>
              <a:t>Política (de persecución) criminal “especifica”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143116"/>
            <a:ext cx="6400800" cy="3495684"/>
          </a:xfrm>
        </p:spPr>
        <p:txBody>
          <a:bodyPr/>
          <a:lstStyle/>
          <a:p>
            <a:pPr algn="l"/>
            <a:r>
              <a:rPr lang="es-AR" b="1" dirty="0" smtClean="0"/>
              <a:t>Policía </a:t>
            </a:r>
          </a:p>
          <a:p>
            <a:pPr algn="l"/>
            <a:r>
              <a:rPr lang="es-AR" b="1" dirty="0" smtClean="0"/>
              <a:t>La prensa</a:t>
            </a:r>
          </a:p>
          <a:p>
            <a:pPr algn="l"/>
            <a:r>
              <a:rPr lang="es-AR" b="1" dirty="0" smtClean="0"/>
              <a:t>El </a:t>
            </a:r>
            <a:r>
              <a:rPr lang="es-AR" b="1" dirty="0" smtClean="0"/>
              <a:t>desarme. </a:t>
            </a:r>
            <a:r>
              <a:rPr lang="es-AR" sz="2400" b="1" dirty="0" smtClean="0"/>
              <a:t>(no la criminalización)</a:t>
            </a:r>
            <a:endParaRPr lang="es-AR" sz="2400" b="1" dirty="0" smtClean="0"/>
          </a:p>
          <a:p>
            <a:pPr algn="l"/>
            <a:r>
              <a:rPr lang="es-AR" b="1" dirty="0" smtClean="0"/>
              <a:t>El adolescente no </a:t>
            </a:r>
            <a:r>
              <a:rPr lang="es-AR" b="1" dirty="0" smtClean="0"/>
              <a:t>punible</a:t>
            </a:r>
          </a:p>
          <a:p>
            <a:pPr algn="l"/>
            <a:r>
              <a:rPr lang="es-AR" b="1" dirty="0" smtClean="0"/>
              <a:t>¿Las escuelas?</a:t>
            </a:r>
            <a:endParaRPr lang="es-AR" b="1" dirty="0" smtClean="0"/>
          </a:p>
          <a:p>
            <a:pPr algn="l"/>
            <a:endParaRPr lang="es-AR" dirty="0" smtClean="0"/>
          </a:p>
          <a:p>
            <a:pPr algn="l"/>
            <a:endParaRPr lang="es-A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Política (de persecución) criminal “especifica”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AR" dirty="0" smtClean="0"/>
              <a:t>El delito contra la propiedad. </a:t>
            </a:r>
            <a:r>
              <a:rPr lang="es-AR" sz="2800" dirty="0" smtClean="0"/>
              <a:t>(expresivo: </a:t>
            </a:r>
            <a:r>
              <a:rPr lang="es-AR" sz="2800" i="1" dirty="0" smtClean="0"/>
              <a:t>robar para ser</a:t>
            </a:r>
            <a:r>
              <a:rPr lang="es-AR" sz="2800" dirty="0" smtClean="0"/>
              <a:t>). Subsidiariamente: Comercialización y desalentar la compra. </a:t>
            </a:r>
            <a:r>
              <a:rPr lang="es-AR" sz="2800" dirty="0" err="1" smtClean="0"/>
              <a:t>Reiterancia</a:t>
            </a:r>
            <a:r>
              <a:rPr lang="es-AR" sz="2800" dirty="0" smtClean="0"/>
              <a:t> (por autor). “La </a:t>
            </a:r>
            <a:r>
              <a:rPr lang="es-AR" sz="2800" dirty="0" err="1" smtClean="0"/>
              <a:t>entradera</a:t>
            </a:r>
            <a:r>
              <a:rPr lang="es-AR" sz="2800" dirty="0" smtClean="0"/>
              <a:t>”. El “encubrimiento” (dos situaciones). El daño agravado.</a:t>
            </a:r>
          </a:p>
          <a:p>
            <a:pPr algn="just"/>
            <a:r>
              <a:rPr lang="es-AR" dirty="0" smtClean="0"/>
              <a:t>Delitos sexuales. </a:t>
            </a:r>
            <a:r>
              <a:rPr lang="es-AR" sz="2800" dirty="0" smtClean="0"/>
              <a:t>Abuso sexual (asimetrías). ¿ASI?. Pornografía Infantil (pack).</a:t>
            </a:r>
            <a:r>
              <a:rPr lang="es-AR" sz="2800" b="1" i="1" dirty="0" smtClean="0"/>
              <a:t> </a:t>
            </a:r>
            <a:r>
              <a:rPr lang="es-AR" sz="2300" b="1" i="1" dirty="0" smtClean="0"/>
              <a:t>Delitos de adolescentes con niños y niñas. (12 </a:t>
            </a:r>
            <a:r>
              <a:rPr lang="es-AR" sz="2300" b="1" i="1" dirty="0" smtClean="0"/>
              <a:t>años) Delitos </a:t>
            </a:r>
            <a:r>
              <a:rPr lang="es-AR" sz="2300" b="1" i="1" dirty="0" smtClean="0"/>
              <a:t>sexuales entre adolescentes.  (Poder),(“lucha” por el sentido mirada </a:t>
            </a:r>
            <a:r>
              <a:rPr lang="es-AR" sz="2300" b="1" i="1" dirty="0" smtClean="0"/>
              <a:t>adulta), Abuso </a:t>
            </a:r>
            <a:r>
              <a:rPr lang="es-AR" sz="2300" b="1" i="1" dirty="0" smtClean="0"/>
              <a:t>de adolescentes a personas </a:t>
            </a:r>
            <a:r>
              <a:rPr lang="es-AR" sz="2300" b="1" i="1" dirty="0" smtClean="0"/>
              <a:t>adultas, Adolescentes </a:t>
            </a:r>
            <a:r>
              <a:rPr lang="es-AR" sz="2300" b="1" i="1" dirty="0" smtClean="0"/>
              <a:t>no punibles implicados en ofensas </a:t>
            </a:r>
            <a:r>
              <a:rPr lang="es-AR" sz="2300" b="1" i="1" dirty="0" smtClean="0"/>
              <a:t>sexuales, </a:t>
            </a:r>
            <a:r>
              <a:rPr lang="es-AR" sz="2300" b="1" i="1" dirty="0" err="1" smtClean="0"/>
              <a:t>Develamientos</a:t>
            </a:r>
            <a:r>
              <a:rPr lang="es-AR" sz="2300" b="1" i="1" dirty="0" smtClean="0"/>
              <a:t> postergados, </a:t>
            </a:r>
            <a:r>
              <a:rPr lang="es-AR" sz="2300" b="1" i="1" dirty="0" err="1" smtClean="0"/>
              <a:t>Resignificaciones</a:t>
            </a:r>
            <a:r>
              <a:rPr lang="es-AR" sz="2300" b="1" i="1" dirty="0" smtClean="0"/>
              <a:t>.</a:t>
            </a:r>
            <a:endParaRPr lang="es-AR" sz="2300" dirty="0" smtClean="0"/>
          </a:p>
          <a:p>
            <a:pPr algn="just"/>
            <a:endParaRPr lang="es-AR" sz="2800" dirty="0" smtClean="0"/>
          </a:p>
          <a:p>
            <a:pPr algn="just"/>
            <a:r>
              <a:rPr lang="es-AR" dirty="0" smtClean="0"/>
              <a:t>Delitos </a:t>
            </a:r>
            <a:r>
              <a:rPr lang="es-AR" dirty="0" smtClean="0"/>
              <a:t>de Violencia letal. </a:t>
            </a:r>
            <a:r>
              <a:rPr lang="es-AR" sz="3000" dirty="0" smtClean="0"/>
              <a:t>(estadísticas), </a:t>
            </a:r>
            <a:r>
              <a:rPr lang="es-AR" sz="3000" dirty="0" err="1" smtClean="0"/>
              <a:t>sicariato</a:t>
            </a:r>
            <a:r>
              <a:rPr lang="es-AR" sz="3000" dirty="0" smtClean="0"/>
              <a:t>, encargo a no punibles, “regalado”, “ajuste de cuentas”, “se matan entre ellos”, “rifle sanitario”</a:t>
            </a:r>
            <a:endParaRPr lang="es-AR" sz="3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Política criminal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dirty="0" smtClean="0"/>
              <a:t>Suspensión del Proceso a Prueba.</a:t>
            </a:r>
          </a:p>
          <a:p>
            <a:r>
              <a:rPr lang="es-AR" dirty="0" smtClean="0"/>
              <a:t>Evaluación de “tratamientos”. </a:t>
            </a:r>
            <a:r>
              <a:rPr lang="es-AR" sz="2800" dirty="0" smtClean="0"/>
              <a:t>Responsabilidad, posibilidades, implicancia, reparación. </a:t>
            </a:r>
            <a:endParaRPr lang="es-AR" sz="2800" dirty="0" smtClean="0"/>
          </a:p>
          <a:p>
            <a:r>
              <a:rPr lang="es-AR" sz="2800" i="1" dirty="0" smtClean="0"/>
              <a:t>Propiedad</a:t>
            </a:r>
            <a:r>
              <a:rPr lang="es-AR" sz="2800" i="1" dirty="0" smtClean="0"/>
              <a:t>: </a:t>
            </a:r>
            <a:r>
              <a:rPr lang="es-AR" sz="2800" dirty="0" smtClean="0"/>
              <a:t>(pares, adherencia, comisión de nuevos delitos, realización de tratamientos específicos, </a:t>
            </a:r>
            <a:r>
              <a:rPr lang="es-AR" sz="2800" dirty="0" err="1" smtClean="0"/>
              <a:t>reescolarización</a:t>
            </a:r>
            <a:r>
              <a:rPr lang="es-AR" sz="2800" dirty="0" smtClean="0"/>
              <a:t>, formación laboral, proyecto autónomo, </a:t>
            </a:r>
            <a:r>
              <a:rPr lang="es-AR" sz="2800" dirty="0" err="1" smtClean="0"/>
              <a:t>etc</a:t>
            </a:r>
            <a:r>
              <a:rPr lang="es-AR" sz="2800" dirty="0" smtClean="0"/>
              <a:t>).</a:t>
            </a:r>
          </a:p>
          <a:p>
            <a:r>
              <a:rPr lang="es-AR" sz="3000" dirty="0" smtClean="0"/>
              <a:t>Sexuales: </a:t>
            </a:r>
            <a:r>
              <a:rPr lang="es-AR" sz="3000" dirty="0" smtClean="0"/>
              <a:t>Descarte de patologías, </a:t>
            </a:r>
            <a:r>
              <a:rPr lang="es-AR" sz="3000" dirty="0" err="1" smtClean="0"/>
              <a:t>educacion</a:t>
            </a:r>
            <a:r>
              <a:rPr lang="es-AR" sz="3000" dirty="0" smtClean="0"/>
              <a:t> sexual, </a:t>
            </a:r>
            <a:r>
              <a:rPr lang="es-AR" sz="3000" dirty="0" err="1" smtClean="0"/>
              <a:t>masculinidades,resposnabilidad</a:t>
            </a:r>
            <a:r>
              <a:rPr lang="es-AR" sz="3000" dirty="0" smtClean="0"/>
              <a:t>, </a:t>
            </a:r>
            <a:r>
              <a:rPr lang="es-AR" sz="3000" dirty="0" err="1" smtClean="0"/>
              <a:t>dimension</a:t>
            </a:r>
            <a:r>
              <a:rPr lang="es-AR" sz="3000" dirty="0" smtClean="0"/>
              <a:t> del daño, </a:t>
            </a:r>
            <a:r>
              <a:rPr lang="es-AR" sz="3000" dirty="0" err="1" smtClean="0"/>
              <a:t>empatia</a:t>
            </a:r>
            <a:r>
              <a:rPr lang="es-AR" sz="3000" dirty="0" smtClean="0"/>
              <a:t>, </a:t>
            </a:r>
            <a:r>
              <a:rPr lang="es-AR" sz="3000" dirty="0" err="1" smtClean="0"/>
              <a:t>reparacion</a:t>
            </a:r>
            <a:r>
              <a:rPr lang="es-AR" sz="3000" dirty="0" smtClean="0"/>
              <a:t> </a:t>
            </a:r>
            <a:r>
              <a:rPr lang="es-AR" sz="3000" dirty="0" err="1" smtClean="0"/>
              <a:t>simbolica</a:t>
            </a:r>
            <a:r>
              <a:rPr lang="es-AR" sz="3000" dirty="0" smtClean="0"/>
              <a:t> y pronostico</a:t>
            </a:r>
            <a:endParaRPr lang="es-AR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Política criminal</a:t>
            </a:r>
            <a:br>
              <a:rPr lang="es-AR" dirty="0" smtClean="0"/>
            </a:br>
            <a:r>
              <a:rPr lang="es-AR" sz="3100" dirty="0" smtClean="0"/>
              <a:t>Criterios de sanción</a:t>
            </a:r>
            <a:endParaRPr lang="es-AR" sz="31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i="1" dirty="0"/>
              <a:t>Evaluación del “tratamiento tutelar”</a:t>
            </a:r>
            <a:r>
              <a:rPr lang="es-AR" dirty="0"/>
              <a:t>. </a:t>
            </a:r>
          </a:p>
          <a:p>
            <a:r>
              <a:rPr lang="es-AR" dirty="0"/>
              <a:t> </a:t>
            </a:r>
            <a:r>
              <a:rPr lang="es-AR" i="1" dirty="0"/>
              <a:t>La edad el adolescente al cometer el hecho ilícito.</a:t>
            </a:r>
            <a:r>
              <a:rPr lang="es-AR" dirty="0"/>
              <a:t> </a:t>
            </a:r>
          </a:p>
          <a:p>
            <a:r>
              <a:rPr lang="es-AR" i="1" dirty="0"/>
              <a:t>La diferencia etaria entre víctima y victimario</a:t>
            </a:r>
            <a:endParaRPr lang="es-AR" dirty="0"/>
          </a:p>
          <a:p>
            <a:r>
              <a:rPr lang="es-AR" i="1" dirty="0"/>
              <a:t>Edad del joven al momento de solicitar la pena.</a:t>
            </a:r>
            <a:r>
              <a:rPr lang="es-AR" dirty="0"/>
              <a:t> </a:t>
            </a:r>
          </a:p>
          <a:p>
            <a:r>
              <a:rPr lang="es-AR" i="1" dirty="0"/>
              <a:t>Edad y características de la/s victima/s.</a:t>
            </a:r>
            <a:r>
              <a:rPr lang="es-AR" dirty="0"/>
              <a:t> </a:t>
            </a:r>
          </a:p>
          <a:p>
            <a:r>
              <a:rPr lang="es-AR" i="1" dirty="0"/>
              <a:t>Gravedad del hecho. Extensión del daño. </a:t>
            </a:r>
            <a:endParaRPr lang="es-AR" dirty="0"/>
          </a:p>
          <a:p>
            <a:r>
              <a:rPr lang="es-AR" i="1" dirty="0"/>
              <a:t>Grado de participación (jurídica y operativa) del adolescente en el mismo.</a:t>
            </a:r>
            <a:r>
              <a:rPr lang="es-AR" dirty="0"/>
              <a:t> </a:t>
            </a:r>
          </a:p>
          <a:p>
            <a:r>
              <a:rPr lang="es-AR" i="1" dirty="0"/>
              <a:t>Utilización de armas de fuego.</a:t>
            </a:r>
            <a:r>
              <a:rPr lang="es-AR" dirty="0"/>
              <a:t>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3000" i="1" dirty="0"/>
              <a:t>Reconocimiento del hecho (juicio abreviado). Implicancia subjetiva  con el hecho. Empatía con las víctimas. Arrepentimiento. </a:t>
            </a:r>
            <a:r>
              <a:rPr lang="es-AR" sz="3000" i="1" dirty="0" smtClean="0"/>
              <a:t>Percepción </a:t>
            </a:r>
            <a:r>
              <a:rPr lang="es-AR" sz="3000" i="1" dirty="0"/>
              <a:t>de las consecuencias dañosas. Pedido de disculpas u otras medidas de reparación a las víctimas.</a:t>
            </a:r>
            <a:r>
              <a:rPr lang="es-AR" sz="3000" dirty="0"/>
              <a:t> </a:t>
            </a:r>
          </a:p>
          <a:p>
            <a:r>
              <a:rPr lang="es-AR" sz="3000" dirty="0"/>
              <a:t> </a:t>
            </a:r>
            <a:r>
              <a:rPr lang="es-AR" sz="3000" i="1" dirty="0"/>
              <a:t>Proyección de una vida futura por fuera del delito (factores de protección o índices de desistimiento).</a:t>
            </a:r>
            <a:r>
              <a:rPr lang="es-AR" sz="3000" dirty="0"/>
              <a:t> </a:t>
            </a:r>
          </a:p>
          <a:p>
            <a:r>
              <a:rPr lang="es-AR" sz="3000" i="1" dirty="0"/>
              <a:t>Penas o procesos como adulto.</a:t>
            </a:r>
            <a:r>
              <a:rPr lang="es-AR" sz="3000" dirty="0"/>
              <a:t> </a:t>
            </a:r>
          </a:p>
          <a:p>
            <a:endParaRPr lang="es-AR" sz="3000" dirty="0"/>
          </a:p>
          <a:p>
            <a:endParaRPr lang="es-A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Política Criminal </a:t>
            </a:r>
            <a:br>
              <a:rPr lang="es-AR" dirty="0" smtClean="0"/>
            </a:br>
            <a:r>
              <a:rPr lang="es-AR" sz="3100" dirty="0" smtClean="0"/>
              <a:t>Criterios de sanción</a:t>
            </a:r>
            <a:endParaRPr lang="es-AR" sz="31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z="3600" i="1" dirty="0" smtClean="0"/>
              <a:t>Necesidad de tratamiento en encierro.</a:t>
            </a:r>
            <a:r>
              <a:rPr lang="es-AR" sz="3600" dirty="0" smtClean="0"/>
              <a:t> </a:t>
            </a:r>
          </a:p>
          <a:p>
            <a:r>
              <a:rPr lang="es-AR" sz="3600" i="1" dirty="0" smtClean="0"/>
              <a:t>Tentativa y máximo de pena</a:t>
            </a:r>
            <a:r>
              <a:rPr lang="es-AR" sz="3600" dirty="0" smtClean="0"/>
              <a:t>. </a:t>
            </a:r>
            <a:r>
              <a:rPr lang="es-AR" dirty="0" smtClean="0"/>
              <a:t>Brasil: 3 años; en Ecuador: 4 años; en Nicaragua: 6 años; en Venezuela: 5 años; en Panamá: es 7 años; Paraguay y  Chile: 10 años; Colombia: 8 años; Costa Rica: 15 años; El Salvador: 15 años</a:t>
            </a:r>
            <a:r>
              <a:rPr lang="es-AR" smtClean="0"/>
              <a:t>, México: </a:t>
            </a:r>
            <a:r>
              <a:rPr lang="es-AR" dirty="0" smtClean="0"/>
              <a:t>7años.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10 principios coloquiales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s-ES" dirty="0" smtClean="0"/>
              <a:t>1. Todos </a:t>
            </a:r>
            <a:r>
              <a:rPr lang="es-ES" dirty="0"/>
              <a:t>podemos cambiar. A nadie se le puede negar esa posibilidad (mandato ético).</a:t>
            </a:r>
            <a:endParaRPr lang="es-AR" dirty="0"/>
          </a:p>
          <a:p>
            <a:pPr lvl="0">
              <a:buNone/>
            </a:pPr>
            <a:r>
              <a:rPr lang="es-ES" dirty="0" smtClean="0"/>
              <a:t>2. Para </a:t>
            </a:r>
            <a:r>
              <a:rPr lang="es-ES" dirty="0"/>
              <a:t>educar a un niño se necesita un pueblo (los niños son de todos). Corresponsabilidad social.</a:t>
            </a:r>
            <a:endParaRPr lang="es-AR" dirty="0"/>
          </a:p>
          <a:p>
            <a:pPr lvl="0">
              <a:buNone/>
            </a:pPr>
            <a:r>
              <a:rPr lang="es-ES" dirty="0" smtClean="0"/>
              <a:t>3. Quiéreme </a:t>
            </a:r>
            <a:r>
              <a:rPr lang="es-ES" dirty="0"/>
              <a:t>cuando menos lo merezca, que quizás, es cuando más lo necesito (empatía). (</a:t>
            </a:r>
            <a:r>
              <a:rPr lang="es-ES" dirty="0" err="1"/>
              <a:t>Doltó</a:t>
            </a:r>
            <a:r>
              <a:rPr lang="es-ES" dirty="0"/>
              <a:t>).</a:t>
            </a:r>
            <a:endParaRPr lang="es-AR" dirty="0"/>
          </a:p>
          <a:p>
            <a:pPr lvl="0">
              <a:buNone/>
            </a:pPr>
            <a:r>
              <a:rPr lang="es-ES" dirty="0" smtClean="0"/>
              <a:t>4. El </a:t>
            </a:r>
            <a:r>
              <a:rPr lang="es-ES" dirty="0"/>
              <a:t>delito es una forma muy torpe de llamar la atención. (Christie)</a:t>
            </a:r>
            <a:endParaRPr lang="es-AR" dirty="0"/>
          </a:p>
          <a:p>
            <a:pPr lvl="0">
              <a:buNone/>
            </a:pPr>
            <a:r>
              <a:rPr lang="es-ES" dirty="0" smtClean="0"/>
              <a:t>5. La </a:t>
            </a:r>
            <a:r>
              <a:rPr lang="es-ES" dirty="0"/>
              <a:t>transgresión, puede ser parte de la adolescencia (reglas de Beijín)</a:t>
            </a:r>
            <a:endParaRPr lang="es-AR" dirty="0"/>
          </a:p>
          <a:p>
            <a:endParaRPr lang="es-A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10 principios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s-ES" dirty="0" smtClean="0"/>
              <a:t>6. La justicia para bien o para mal marca la posteridad de los chicos/as. Por lo menos, no hagamos más daño que el realizado por el delito.</a:t>
            </a:r>
            <a:endParaRPr lang="es-AR" dirty="0" smtClean="0"/>
          </a:p>
          <a:p>
            <a:pPr lvl="0">
              <a:buNone/>
            </a:pPr>
            <a:r>
              <a:rPr lang="es-ES" dirty="0" smtClean="0"/>
              <a:t>7. La escucha activa de las necesidades y potencialidades de las víctimas nos orientan, facilitan, deben formar parte del “caso” y muchas veces “lo resuelven”. </a:t>
            </a:r>
            <a:endParaRPr lang="es-AR" dirty="0" smtClean="0"/>
          </a:p>
          <a:p>
            <a:pPr lvl="0">
              <a:buNone/>
            </a:pPr>
            <a:r>
              <a:rPr lang="es-ES" dirty="0" smtClean="0"/>
              <a:t>8. El </a:t>
            </a:r>
            <a:r>
              <a:rPr lang="es-ES" i="1" dirty="0" smtClean="0"/>
              <a:t>caso </a:t>
            </a:r>
            <a:r>
              <a:rPr lang="es-ES" dirty="0" smtClean="0"/>
              <a:t>debe </a:t>
            </a:r>
            <a:r>
              <a:rPr lang="es-ES" i="1" dirty="0" smtClean="0"/>
              <a:t>comandar</a:t>
            </a:r>
            <a:r>
              <a:rPr lang="es-ES" dirty="0" smtClean="0"/>
              <a:t> nuestra intervención.  </a:t>
            </a:r>
            <a:endParaRPr lang="es-AR" dirty="0" smtClean="0"/>
          </a:p>
          <a:p>
            <a:pPr lvl="0">
              <a:buNone/>
            </a:pPr>
            <a:r>
              <a:rPr lang="es-ES" dirty="0" smtClean="0"/>
              <a:t>9. Debemos generar capacidad de proyección. Incorporar futuro, salva vidas. El proyecto de vida: es una vida con proyectos. (</a:t>
            </a:r>
            <a:r>
              <a:rPr lang="es-ES" dirty="0" err="1" smtClean="0"/>
              <a:t>Doltó</a:t>
            </a:r>
            <a:r>
              <a:rPr lang="es-ES" dirty="0" smtClean="0"/>
              <a:t>).</a:t>
            </a:r>
            <a:endParaRPr lang="es-AR" dirty="0" smtClean="0"/>
          </a:p>
          <a:p>
            <a:pPr lvl="0">
              <a:buNone/>
            </a:pPr>
            <a:r>
              <a:rPr lang="es-ES" dirty="0" smtClean="0"/>
              <a:t>10. Desistimiento. Los adolescentes delincuentes se “jubilan” (del delito) muy jóvenes. (Matza)</a:t>
            </a:r>
            <a:endParaRPr lang="es-AR" dirty="0" smtClean="0"/>
          </a:p>
          <a:p>
            <a:pPr>
              <a:buNone/>
            </a:pPr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</TotalTime>
  <Words>671</Words>
  <Application>Microsoft Office PowerPoint</Application>
  <PresentationFormat>Presentación en pantalla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Política (de persecución) criminal “especifica”</vt:lpstr>
      <vt:lpstr>Política (de persecución) criminal “especifica”</vt:lpstr>
      <vt:lpstr>Política criminal</vt:lpstr>
      <vt:lpstr>Política criminal Criterios de sanción</vt:lpstr>
      <vt:lpstr>Diapositiva 5</vt:lpstr>
      <vt:lpstr>Política Criminal  Criterios de sanción</vt:lpstr>
      <vt:lpstr>10 principios coloquiales</vt:lpstr>
      <vt:lpstr>10 principios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 (de persecución) criminal “especifica”</dc:title>
  <dc:creator>Usuario</dc:creator>
  <cp:lastModifiedBy>Usuario</cp:lastModifiedBy>
  <cp:revision>8</cp:revision>
  <dcterms:created xsi:type="dcterms:W3CDTF">2021-08-06T03:52:25Z</dcterms:created>
  <dcterms:modified xsi:type="dcterms:W3CDTF">2022-09-22T18:25:05Z</dcterms:modified>
</cp:coreProperties>
</file>