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9" r:id="rId9"/>
    <p:sldId id="260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050B72-F55B-453E-840E-AC9C74BFB9CD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40B753-DE54-4CEC-8DA7-D6B8C211B6A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64347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Sistema de </a:t>
            </a:r>
            <a:br>
              <a:rPr lang="es-AR" dirty="0" smtClean="0"/>
            </a:br>
            <a:r>
              <a:rPr lang="es-AR" dirty="0" smtClean="0"/>
              <a:t>Responsabilidad </a:t>
            </a:r>
            <a:r>
              <a:rPr lang="es-AR" dirty="0"/>
              <a:t>P</a:t>
            </a:r>
            <a:r>
              <a:rPr lang="es-AR" dirty="0" smtClean="0"/>
              <a:t>enal Adolescente.</a:t>
            </a:r>
            <a:br>
              <a:rPr lang="es-AR" dirty="0" smtClean="0"/>
            </a:br>
            <a:r>
              <a:rPr lang="es-AR" sz="2700" dirty="0" smtClean="0"/>
              <a:t>El desafío de un reproche penal adecuado sin castigo/encierro</a:t>
            </a:r>
            <a:endParaRPr lang="es-AR" sz="2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Derecho penal para:</a:t>
            </a:r>
            <a:endParaRPr lang="es-AR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La responsabilización		</a:t>
            </a:r>
            <a:endParaRPr lang="es-AR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Para el castigo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Mediación </a:t>
            </a:r>
            <a:r>
              <a:rPr lang="es-AR" dirty="0" err="1" smtClean="0"/>
              <a:t>sustancialista</a:t>
            </a:r>
            <a:endParaRPr lang="es-AR" dirty="0" smtClean="0"/>
          </a:p>
          <a:p>
            <a:r>
              <a:rPr lang="es-AR" dirty="0" smtClean="0"/>
              <a:t>El Castigo como fracaso</a:t>
            </a:r>
          </a:p>
          <a:p>
            <a:endParaRPr lang="es-AR" dirty="0" smtClean="0"/>
          </a:p>
          <a:p>
            <a:r>
              <a:rPr lang="es-AR" dirty="0" smtClean="0"/>
              <a:t>Justica articulada (como subsistema)	</a:t>
            </a:r>
          </a:p>
          <a:p>
            <a:r>
              <a:rPr lang="es-AR" dirty="0" smtClean="0"/>
              <a:t>Énfasis en lo procesal (</a:t>
            </a:r>
            <a:r>
              <a:rPr lang="es-AR" i="1" dirty="0" smtClean="0"/>
              <a:t>el reto es el rito</a:t>
            </a:r>
            <a:r>
              <a:rPr lang="es-AR" dirty="0" smtClean="0"/>
              <a:t>).</a:t>
            </a:r>
          </a:p>
          <a:p>
            <a:r>
              <a:rPr lang="es-AR" dirty="0" smtClean="0"/>
              <a:t>Consenso axiológico (contradictorio, estratégico)</a:t>
            </a:r>
          </a:p>
          <a:p>
            <a:r>
              <a:rPr lang="es-AR" dirty="0" err="1" smtClean="0"/>
              <a:t>Garantismo</a:t>
            </a:r>
            <a:r>
              <a:rPr lang="es-AR" dirty="0" smtClean="0"/>
              <a:t> real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AR" dirty="0" err="1" smtClean="0"/>
              <a:t>Descongestionadora</a:t>
            </a:r>
            <a:endParaRPr lang="es-AR" dirty="0" smtClean="0"/>
          </a:p>
          <a:p>
            <a:r>
              <a:rPr lang="es-AR" dirty="0" smtClean="0"/>
              <a:t>El castigo como índice de productividad positivo.</a:t>
            </a:r>
          </a:p>
          <a:p>
            <a:r>
              <a:rPr lang="es-AR" dirty="0" smtClean="0"/>
              <a:t>Justica </a:t>
            </a:r>
            <a:r>
              <a:rPr lang="es-AR" dirty="0" err="1" smtClean="0"/>
              <a:t>fordiana</a:t>
            </a:r>
            <a:r>
              <a:rPr lang="es-AR" dirty="0" smtClean="0"/>
              <a:t>	</a:t>
            </a:r>
          </a:p>
          <a:p>
            <a:endParaRPr lang="es-AR" dirty="0" smtClean="0"/>
          </a:p>
          <a:p>
            <a:r>
              <a:rPr lang="es-AR" dirty="0" smtClean="0"/>
              <a:t>Énfasis en lo sustantivo.</a:t>
            </a:r>
          </a:p>
          <a:p>
            <a:r>
              <a:rPr lang="es-AR" dirty="0" smtClean="0"/>
              <a:t>Contradictorio/litigiosos/táctico</a:t>
            </a:r>
          </a:p>
          <a:p>
            <a:r>
              <a:rPr lang="es-AR" dirty="0" err="1" smtClean="0"/>
              <a:t>Garantismo</a:t>
            </a:r>
            <a:r>
              <a:rPr lang="es-AR" dirty="0" smtClean="0"/>
              <a:t> formal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Derecho penal </a:t>
            </a:r>
            <a:endParaRPr lang="es-AR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Para responsabilización	</a:t>
            </a:r>
            <a:endParaRPr lang="es-AR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AR" dirty="0" smtClean="0"/>
              <a:t>Para el castigo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Pasado/historia del presente/futuro</a:t>
            </a:r>
          </a:p>
          <a:p>
            <a:r>
              <a:rPr lang="es-AR" dirty="0" smtClean="0"/>
              <a:t>Preventivo</a:t>
            </a:r>
          </a:p>
          <a:p>
            <a:r>
              <a:rPr lang="es-AR" dirty="0" smtClean="0"/>
              <a:t>Rehabilitador. Restaurativo.</a:t>
            </a:r>
          </a:p>
          <a:p>
            <a:r>
              <a:rPr lang="es-AR" dirty="0" smtClean="0"/>
              <a:t>Material</a:t>
            </a:r>
          </a:p>
          <a:p>
            <a:r>
              <a:rPr lang="es-AR" dirty="0" smtClean="0"/>
              <a:t>Conflicto</a:t>
            </a:r>
          </a:p>
          <a:p>
            <a:r>
              <a:rPr lang="es-AR" dirty="0" smtClean="0"/>
              <a:t>Sanción/medio</a:t>
            </a:r>
          </a:p>
          <a:p>
            <a:r>
              <a:rPr lang="es-AR" dirty="0" smtClean="0"/>
              <a:t>Acto/autor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Pasado</a:t>
            </a:r>
          </a:p>
          <a:p>
            <a:endParaRPr lang="es-AR" dirty="0" smtClean="0"/>
          </a:p>
          <a:p>
            <a:r>
              <a:rPr lang="es-AR" dirty="0" smtClean="0"/>
              <a:t>Reactivo</a:t>
            </a:r>
          </a:p>
          <a:p>
            <a:endParaRPr lang="es-AR" dirty="0" smtClean="0"/>
          </a:p>
          <a:p>
            <a:r>
              <a:rPr lang="es-AR" dirty="0" smtClean="0"/>
              <a:t>Retributivo</a:t>
            </a:r>
          </a:p>
          <a:p>
            <a:endParaRPr lang="es-AR" dirty="0" smtClean="0"/>
          </a:p>
          <a:p>
            <a:r>
              <a:rPr lang="es-AR" dirty="0" smtClean="0"/>
              <a:t>Formal /abstracto</a:t>
            </a:r>
          </a:p>
          <a:p>
            <a:endParaRPr lang="es-AR" dirty="0" smtClean="0"/>
          </a:p>
          <a:p>
            <a:r>
              <a:rPr lang="es-AR" dirty="0" smtClean="0"/>
              <a:t>Infracción </a:t>
            </a:r>
          </a:p>
          <a:p>
            <a:endParaRPr lang="es-AR" dirty="0" smtClean="0"/>
          </a:p>
          <a:p>
            <a:r>
              <a:rPr lang="es-AR" dirty="0" smtClean="0"/>
              <a:t>Sanción/fin</a:t>
            </a:r>
          </a:p>
          <a:p>
            <a:endParaRPr lang="es-AR" dirty="0" smtClean="0"/>
          </a:p>
          <a:p>
            <a:r>
              <a:rPr lang="es-AR" dirty="0" smtClean="0"/>
              <a:t>Acto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Ni jóvenes (ni conflictivos, ni locos):</a:t>
            </a:r>
          </a:p>
          <a:p>
            <a:pPr lvl="1"/>
            <a:endParaRPr lang="es-AR" dirty="0" smtClean="0"/>
          </a:p>
          <a:p>
            <a:pPr lvl="1"/>
            <a:r>
              <a:rPr lang="es-AR" dirty="0" smtClean="0"/>
              <a:t>No tiene precisión etaria (jurídica, salud, </a:t>
            </a:r>
            <a:r>
              <a:rPr lang="es-AR" dirty="0" err="1" smtClean="0"/>
              <a:t>politica</a:t>
            </a:r>
            <a:r>
              <a:rPr lang="es-AR" dirty="0" smtClean="0"/>
              <a:t>).</a:t>
            </a:r>
          </a:p>
          <a:p>
            <a:pPr lvl="1"/>
            <a:r>
              <a:rPr lang="es-AR" dirty="0" smtClean="0"/>
              <a:t>Efectos nocivos: </a:t>
            </a:r>
          </a:p>
          <a:p>
            <a:pPr lvl="4"/>
            <a:r>
              <a:rPr lang="es-AR" dirty="0" smtClean="0"/>
              <a:t>Tiende a </a:t>
            </a:r>
            <a:r>
              <a:rPr lang="es-AR" dirty="0" err="1" smtClean="0"/>
              <a:t>adultizar</a:t>
            </a:r>
            <a:r>
              <a:rPr lang="es-AR" dirty="0" smtClean="0"/>
              <a:t>.</a:t>
            </a:r>
            <a:r>
              <a:rPr lang="es-AR" dirty="0"/>
              <a:t>	</a:t>
            </a:r>
            <a:r>
              <a:rPr lang="es-AR" dirty="0" smtClean="0"/>
              <a:t>		</a:t>
            </a:r>
          </a:p>
          <a:p>
            <a:pPr lvl="4"/>
            <a:r>
              <a:rPr lang="es-AR" dirty="0" smtClean="0"/>
              <a:t>Medios de comunicación.</a:t>
            </a:r>
          </a:p>
          <a:p>
            <a:pPr lvl="4"/>
            <a:r>
              <a:rPr lang="es-AR" dirty="0" smtClean="0"/>
              <a:t>Efecto expansivo procesal pero reaccionario.</a:t>
            </a:r>
          </a:p>
          <a:p>
            <a:pPr lvl="4"/>
            <a:r>
              <a:rPr lang="es-AR" dirty="0" smtClean="0"/>
              <a:t>Objeto deseado</a:t>
            </a:r>
          </a:p>
          <a:p>
            <a:pPr lvl="4"/>
            <a:r>
              <a:rPr lang="es-AR" dirty="0" smtClean="0"/>
              <a:t>Jovial. </a:t>
            </a:r>
            <a:r>
              <a:rPr lang="es-AR" dirty="0" err="1" smtClean="0"/>
              <a:t>cool</a:t>
            </a:r>
            <a:endParaRPr lang="es-AR" dirty="0" smtClean="0"/>
          </a:p>
          <a:p>
            <a:pPr lvl="4"/>
            <a:endParaRPr lang="es-AR" dirty="0"/>
          </a:p>
          <a:p>
            <a:pPr lvl="4"/>
            <a:endParaRPr lang="es-AR" dirty="0" smtClean="0"/>
          </a:p>
          <a:p>
            <a:pPr lvl="4">
              <a:buNone/>
            </a:pPr>
            <a:endParaRPr lang="es-AR" dirty="0" smtClean="0"/>
          </a:p>
          <a:p>
            <a:endParaRPr lang="es-AR" dirty="0" smtClean="0"/>
          </a:p>
          <a:p>
            <a:pPr lvl="1"/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Adolescente</a:t>
            </a: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Mas empática. No es </a:t>
            </a:r>
            <a:r>
              <a:rPr lang="es-AR" smtClean="0"/>
              <a:t>de adolecer.</a:t>
            </a:r>
            <a:endParaRPr lang="es-AR" dirty="0" smtClean="0"/>
          </a:p>
          <a:p>
            <a:r>
              <a:rPr lang="es-AR" dirty="0" smtClean="0"/>
              <a:t>Tiene un componente biológico (pubertad) y social. Hasta neurológico</a:t>
            </a:r>
          </a:p>
          <a:p>
            <a:r>
              <a:rPr lang="es-AR" dirty="0" smtClean="0"/>
              <a:t>Prueba y error.</a:t>
            </a:r>
          </a:p>
          <a:p>
            <a:r>
              <a:rPr lang="es-AR" dirty="0" smtClean="0"/>
              <a:t>Impulsividad.</a:t>
            </a:r>
          </a:p>
          <a:p>
            <a:r>
              <a:rPr lang="es-AR" dirty="0" smtClean="0"/>
              <a:t>Poco </a:t>
            </a:r>
            <a:r>
              <a:rPr lang="es-AR" dirty="0" err="1" smtClean="0"/>
              <a:t>cool</a:t>
            </a:r>
            <a:endParaRPr lang="es-AR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Adolescente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r>
              <a:rPr lang="es-AR" dirty="0" smtClean="0"/>
              <a:t>No solo es justicia “especifica” (especializada y exclusiva)</a:t>
            </a:r>
          </a:p>
          <a:p>
            <a:r>
              <a:rPr lang="es-AR" dirty="0" smtClean="0"/>
              <a:t>No jerárquica. (Coordinada, interconectada, articuladora).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Sistema</a:t>
            </a: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Verdadero cambio de chip (posibilidad de creación de especialidad).</a:t>
            </a:r>
          </a:p>
          <a:p>
            <a:r>
              <a:rPr lang="es-AR" dirty="0" smtClean="0"/>
              <a:t>Interpelar responsabilidad. </a:t>
            </a:r>
          </a:p>
          <a:p>
            <a:r>
              <a:rPr lang="es-AR" dirty="0" smtClean="0"/>
              <a:t>Responsabilidad subjetiva. Reconocimiento, versión, explicación. Implicancia (no </a:t>
            </a:r>
            <a:r>
              <a:rPr lang="es-AR" dirty="0" err="1" smtClean="0"/>
              <a:t>negacioncista</a:t>
            </a:r>
            <a:r>
              <a:rPr lang="es-AR" dirty="0" smtClean="0"/>
              <a:t>). Dimensión del daño/consecuencias. Reparación, restauración, (animo de …). Compromiso futuro (sustentabilidad</a:t>
            </a:r>
            <a:r>
              <a:rPr lang="es-AR" smtClean="0"/>
              <a:t>) .La responsabilidad </a:t>
            </a:r>
            <a:r>
              <a:rPr lang="es-AR" dirty="0" smtClean="0"/>
              <a:t>no se encierra (los cuerpos si)</a:t>
            </a:r>
          </a:p>
          <a:p>
            <a:r>
              <a:rPr lang="es-AR" dirty="0" err="1" smtClean="0"/>
              <a:t>Co.responsabilidad</a:t>
            </a:r>
            <a:r>
              <a:rPr lang="es-AR" dirty="0" smtClean="0"/>
              <a:t>.	</a:t>
            </a:r>
          </a:p>
          <a:p>
            <a:r>
              <a:rPr lang="es-AR" dirty="0" smtClean="0"/>
              <a:t>Adolescentes no punibles.</a:t>
            </a:r>
          </a:p>
          <a:p>
            <a:pPr>
              <a:buNone/>
            </a:pPr>
            <a:r>
              <a:rPr lang="es-AR" dirty="0" smtClean="0"/>
              <a:t>	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Responsabilidad	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Autofit/>
          </a:bodyPr>
          <a:lstStyle/>
          <a:p>
            <a:r>
              <a:rPr lang="es-AR" sz="2200" dirty="0" smtClean="0"/>
              <a:t>La </a:t>
            </a:r>
            <a:r>
              <a:rPr lang="es-AR" sz="2200" dirty="0" err="1" smtClean="0"/>
              <a:t>Co.</a:t>
            </a:r>
            <a:r>
              <a:rPr lang="es-AR" sz="2200" dirty="0" smtClean="0"/>
              <a:t> responsabilidad despenaliza : necesariamente una mirada corresponsable del conflicto penal adolescente saca el eje de lo responsabilidad individual y por ende de lo penal y complejiza la mirada.</a:t>
            </a:r>
          </a:p>
          <a:p>
            <a:r>
              <a:rPr lang="es-AR" sz="2200" dirty="0" err="1" smtClean="0"/>
              <a:t>Co.responsabilidad</a:t>
            </a:r>
            <a:r>
              <a:rPr lang="es-AR" sz="2200" dirty="0" smtClean="0"/>
              <a:t> CDN: </a:t>
            </a:r>
            <a:r>
              <a:rPr lang="es-AR" sz="2200" dirty="0"/>
              <a:t>Familia (como constructora de subjetividad, no puede ser la justicia “ese otro” que </a:t>
            </a:r>
            <a:r>
              <a:rPr lang="es-AR" sz="2200" dirty="0" smtClean="0"/>
              <a:t>ordene), comunidad y Estado</a:t>
            </a:r>
            <a:r>
              <a:rPr lang="es-AR" sz="2200" dirty="0"/>
              <a:t>. Pero también Estados nacional, provincial y municipal</a:t>
            </a:r>
            <a:r>
              <a:rPr lang="es-AR" sz="2200" dirty="0" smtClean="0"/>
              <a:t>. Y fundamentalmente </a:t>
            </a:r>
            <a:r>
              <a:rPr lang="es-AR" sz="2200" dirty="0" err="1" smtClean="0"/>
              <a:t>interagencial</a:t>
            </a:r>
            <a:r>
              <a:rPr lang="es-AR" sz="2200" dirty="0" smtClean="0"/>
              <a:t> para adentro del Estado.</a:t>
            </a:r>
            <a:endParaRPr lang="es-AR" sz="2200" dirty="0"/>
          </a:p>
          <a:p>
            <a:r>
              <a:rPr lang="es-AR" sz="2200" dirty="0" err="1" smtClean="0"/>
              <a:t>Co.responsabilidad</a:t>
            </a:r>
            <a:r>
              <a:rPr lang="es-AR" sz="2200" dirty="0" smtClean="0"/>
              <a:t> </a:t>
            </a:r>
            <a:r>
              <a:rPr lang="es-AR" sz="2200" dirty="0"/>
              <a:t>como </a:t>
            </a:r>
            <a:r>
              <a:rPr lang="es-AR" sz="2200" dirty="0" err="1"/>
              <a:t>coprotagonismo</a:t>
            </a:r>
            <a:r>
              <a:rPr lang="es-AR" sz="2200" dirty="0"/>
              <a:t> del adolescente en el proceso. Muchas veces se lo cosifica. Se lo reemplaza e </a:t>
            </a:r>
            <a:r>
              <a:rPr lang="es-AR" sz="2200" dirty="0" err="1"/>
              <a:t>invisiviliza</a:t>
            </a:r>
            <a:r>
              <a:rPr lang="es-AR" sz="2200" dirty="0"/>
              <a:t>.</a:t>
            </a:r>
          </a:p>
          <a:p>
            <a:r>
              <a:rPr lang="es-AR" sz="2200" dirty="0" err="1" smtClean="0"/>
              <a:t>Co.</a:t>
            </a:r>
            <a:r>
              <a:rPr lang="es-AR" sz="2200" dirty="0" smtClean="0"/>
              <a:t> responsabilidad </a:t>
            </a:r>
            <a:r>
              <a:rPr lang="es-AR" sz="2200" dirty="0"/>
              <a:t>en la prevención. Se ve mas claro en la prevención la </a:t>
            </a:r>
            <a:r>
              <a:rPr lang="es-AR" sz="2200" dirty="0" smtClean="0"/>
              <a:t>corresponsabilidad </a:t>
            </a:r>
            <a:r>
              <a:rPr lang="es-AR" sz="2200" dirty="0" err="1"/>
              <a:t>interagencial</a:t>
            </a:r>
            <a:r>
              <a:rPr lang="es-AR" sz="2200" dirty="0"/>
              <a:t>. Familiar y comunitaria</a:t>
            </a:r>
            <a:r>
              <a:rPr lang="es-AR" sz="2200" dirty="0" smtClean="0"/>
              <a:t>.</a:t>
            </a:r>
            <a:endParaRPr lang="es-AR" sz="2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Porque </a:t>
            </a:r>
            <a:r>
              <a:rPr lang="es-AR" dirty="0" err="1" smtClean="0"/>
              <a:t>co.responde</a:t>
            </a:r>
            <a:r>
              <a:rPr lang="es-AR" dirty="0" smtClean="0"/>
              <a:t> …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AR" sz="8800" dirty="0" err="1" smtClean="0"/>
              <a:t>Co.responsabilidad</a:t>
            </a:r>
            <a:r>
              <a:rPr lang="es-AR" sz="8800" dirty="0" smtClean="0"/>
              <a:t> Disciplinaria: no es solo jurídica. Lo interdisciplinar se impone. Pero no la mirada tradicional Abogado, trabajador social, psicólogo, operador. También antropólogo, sociólogo, pedagogo, medico, aun economista.</a:t>
            </a:r>
          </a:p>
          <a:p>
            <a:r>
              <a:rPr lang="es-AR" sz="8800" dirty="0" err="1" smtClean="0"/>
              <a:t>Co.responsabilidad</a:t>
            </a:r>
            <a:r>
              <a:rPr lang="es-AR" sz="8800" dirty="0" smtClean="0"/>
              <a:t> como </a:t>
            </a:r>
            <a:r>
              <a:rPr lang="es-AR" sz="8800" dirty="0" err="1" smtClean="0"/>
              <a:t>co</a:t>
            </a:r>
            <a:r>
              <a:rPr lang="es-AR" sz="8800" dirty="0" smtClean="0"/>
              <a:t>. gestión. Como sistema.  Participación múltiples en la gestión de la conflictividad penal –violenta- adolescente. Tres estados, dentro del Poder Ejecutivo,  comunidad y agencia judicial.</a:t>
            </a:r>
          </a:p>
          <a:p>
            <a:r>
              <a:rPr lang="es-AR" sz="8800" dirty="0" smtClean="0"/>
              <a:t>Corresponsabilidad en la intervención. También en la intervención concreta puede/debe ser municipal, provincial de salud, de DDHH, comunitaria. </a:t>
            </a:r>
          </a:p>
          <a:p>
            <a:r>
              <a:rPr lang="es-AR" sz="8800" dirty="0" smtClean="0"/>
              <a:t>Corresponsabilidad en el reproche jurídico/penal. Como </a:t>
            </a:r>
            <a:r>
              <a:rPr lang="es-AR" sz="8800" dirty="0" err="1" smtClean="0"/>
              <a:t>co.culpalilidad</a:t>
            </a:r>
            <a:r>
              <a:rPr lang="es-AR" sz="8800" dirty="0" smtClean="0"/>
              <a:t> o culpabilidad disminuida. O </a:t>
            </a:r>
            <a:r>
              <a:rPr lang="es-AR" sz="8800" dirty="0" err="1" smtClean="0"/>
              <a:t>tambien</a:t>
            </a:r>
            <a:r>
              <a:rPr lang="es-AR" sz="8800" dirty="0" smtClean="0"/>
              <a:t> como por lo menos aceptación publica de otras responsabilidades directas o indirectas. 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AR" sz="4200" dirty="0" smtClean="0"/>
              <a:t>Corresponsabilidad, como imagen en movimiento. Muchas veces, los binomios no son tan claros. Participación de la victima en el evento. </a:t>
            </a:r>
            <a:r>
              <a:rPr lang="es-AR" sz="4200" dirty="0" err="1" smtClean="0"/>
              <a:t>Desdemonizar</a:t>
            </a:r>
            <a:r>
              <a:rPr lang="es-AR" sz="4200" dirty="0" smtClean="0"/>
              <a:t> pero también </a:t>
            </a:r>
            <a:r>
              <a:rPr lang="es-AR" sz="4200" dirty="0" err="1" smtClean="0"/>
              <a:t>desangelizar</a:t>
            </a:r>
            <a:r>
              <a:rPr lang="es-AR" sz="4200" dirty="0" smtClean="0"/>
              <a:t>.</a:t>
            </a:r>
          </a:p>
          <a:p>
            <a:endParaRPr lang="es-AR" sz="4200" dirty="0" smtClean="0"/>
          </a:p>
          <a:p>
            <a:r>
              <a:rPr lang="es-AR" sz="4200" dirty="0" err="1" smtClean="0"/>
              <a:t>Co.responsabilidad</a:t>
            </a:r>
            <a:r>
              <a:rPr lang="es-AR" sz="4200" dirty="0" smtClean="0"/>
              <a:t> en las consecuencias del delito penal adolescente. Víctimas. Carga publica desigual. Socializar daños.</a:t>
            </a:r>
          </a:p>
          <a:p>
            <a:r>
              <a:rPr lang="es-AR" sz="4200" dirty="0" smtClean="0"/>
              <a:t>Frente al a corresponsabilidad las herramientas que uno imagina seguramente son diferentes a la respuesta penal.</a:t>
            </a:r>
          </a:p>
          <a:p>
            <a:endParaRPr lang="es-AR" sz="4200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Coresposnabilidad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Reproche (sin castigo)</a:t>
            </a:r>
          </a:p>
          <a:p>
            <a:r>
              <a:rPr lang="es-AR" dirty="0" smtClean="0"/>
              <a:t>Implicancia y limite (garantías).</a:t>
            </a:r>
          </a:p>
          <a:p>
            <a:r>
              <a:rPr lang="es-AR" dirty="0" smtClean="0"/>
              <a:t>Falacia de la despenalización.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Penal	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Programa especifico.</a:t>
            </a:r>
          </a:p>
          <a:p>
            <a:endParaRPr lang="es-AR" dirty="0" smtClean="0"/>
          </a:p>
          <a:p>
            <a:r>
              <a:rPr lang="es-AR" dirty="0" smtClean="0"/>
              <a:t>Programa de “Justicia restaurativa”.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No punibles	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Derecho penal para	</a:t>
            </a:r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responsabilización	</a:t>
            </a:r>
            <a:endParaRPr lang="es-AR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AR" dirty="0" smtClean="0"/>
              <a:t>El castigo	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endParaRPr lang="es-AR" dirty="0" smtClean="0"/>
          </a:p>
          <a:p>
            <a:endParaRPr lang="es-AR" dirty="0" smtClean="0"/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Responsabilidad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Reproche (sanción) 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Politizada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Responsabilidad amplificada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Inter </a:t>
            </a:r>
            <a:r>
              <a:rPr lang="es-AR" sz="2200" dirty="0" err="1" smtClean="0">
                <a:latin typeface="+mj-lt"/>
              </a:rPr>
              <a:t>transdiciplinaria</a:t>
            </a:r>
            <a:r>
              <a:rPr lang="es-AR" sz="2200" dirty="0" smtClean="0">
                <a:latin typeface="+mj-lt"/>
              </a:rPr>
              <a:t>	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>
                <a:latin typeface="+mj-lt"/>
              </a:rPr>
              <a:t>DDHH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/>
              <a:t>Imputado-sujeto</a:t>
            </a:r>
          </a:p>
          <a:p>
            <a:pPr>
              <a:buFont typeface="Wingdings" pitchFamily="2" charset="2"/>
              <a:buChar char="Ø"/>
            </a:pPr>
            <a:r>
              <a:rPr lang="es-AR" sz="2200" dirty="0" smtClean="0"/>
              <a:t>Victima-activa</a:t>
            </a:r>
          </a:p>
          <a:p>
            <a:endParaRPr lang="es-AR" dirty="0"/>
          </a:p>
          <a:p>
            <a:pPr>
              <a:buNone/>
            </a:pPr>
            <a:endParaRPr lang="es-AR" dirty="0" smtClean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endParaRPr lang="es-AR" dirty="0" smtClean="0"/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es-AR" sz="2600" dirty="0" smtClean="0">
              <a:latin typeface="+mj-lt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Culpabilidad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Castigo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err="1" smtClean="0">
                <a:latin typeface="+mj-lt"/>
              </a:rPr>
              <a:t>Apolitica</a:t>
            </a:r>
            <a:endParaRPr lang="es-AR" sz="2600" dirty="0" smtClean="0">
              <a:latin typeface="+mj-lt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Responsabilidad individual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Jurídica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Derecho penal liberal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smtClean="0">
                <a:latin typeface="+mj-lt"/>
              </a:rPr>
              <a:t>Imputado-objeto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2600" dirty="0" err="1" smtClean="0">
                <a:latin typeface="+mj-lt"/>
              </a:rPr>
              <a:t>Invisibilizada</a:t>
            </a:r>
            <a:r>
              <a:rPr lang="es-AR" sz="2600" dirty="0" smtClean="0">
                <a:latin typeface="+mj-lt"/>
              </a:rPr>
              <a:t> (o sobredimensionada y emotiva)</a:t>
            </a:r>
            <a:endParaRPr lang="es-AR" sz="2600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1535</TotalTime>
  <Words>574</Words>
  <Application>Microsoft Office PowerPoint</Application>
  <PresentationFormat>Presentación en pantalla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Concurrencia</vt:lpstr>
      <vt:lpstr>Sistema de  Responsabilidad Penal Adolescente. El desafío de un reproche penal adecuado sin castigo/encierro</vt:lpstr>
      <vt:lpstr>Sistema</vt:lpstr>
      <vt:lpstr>Responsabilidad </vt:lpstr>
      <vt:lpstr>Porque co.responde … </vt:lpstr>
      <vt:lpstr>Diapositiva 5</vt:lpstr>
      <vt:lpstr>Coresposnabilidad</vt:lpstr>
      <vt:lpstr>Penal </vt:lpstr>
      <vt:lpstr>No punibles </vt:lpstr>
      <vt:lpstr>Derecho penal para </vt:lpstr>
      <vt:lpstr>Derecho penal para:</vt:lpstr>
      <vt:lpstr>Derecho penal </vt:lpstr>
      <vt:lpstr>Adolescente</vt:lpstr>
      <vt:lpstr>Adolescente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 Responsabilidad Penal Adolescente</dc:title>
  <dc:creator>Usuario</dc:creator>
  <cp:lastModifiedBy>Usuario</cp:lastModifiedBy>
  <cp:revision>16</cp:revision>
  <dcterms:created xsi:type="dcterms:W3CDTF">2019-04-09T15:28:06Z</dcterms:created>
  <dcterms:modified xsi:type="dcterms:W3CDTF">2022-09-22T12:19:51Z</dcterms:modified>
</cp:coreProperties>
</file>