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7772400" cy="1005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b="def" i="def"/>
      <a:tcStyle>
        <a:tcBdr/>
        <a:fill>
          <a:solidFill>
            <a:srgbClr val="FFFFFF"/>
          </a:solidFill>
        </a:fill>
      </a:tcStyle>
    </a:band2H>
    <a:firstCo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Calibri"/>
          <a:ea typeface="Calibri"/>
          <a:cs typeface="Calibri"/>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bri"/>
          <a:ea typeface="Calibri"/>
          <a:cs typeface="Calibri"/>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59" name="Shape 59"/>
          <p:cNvSpPr/>
          <p:nvPr>
            <p:ph type="sldImg"/>
          </p:nvPr>
        </p:nvSpPr>
        <p:spPr>
          <a:xfrm>
            <a:off x="1143000" y="685800"/>
            <a:ext cx="4572000" cy="3429000"/>
          </a:xfrm>
          <a:prstGeom prst="rect">
            <a:avLst/>
          </a:prstGeom>
        </p:spPr>
        <p:txBody>
          <a:bodyPr/>
          <a:lstStyle/>
          <a:p>
            <a:pPr/>
          </a:p>
        </p:txBody>
      </p:sp>
      <p:sp>
        <p:nvSpPr>
          <p:cNvPr id="60" name="Shape 6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Helvetica Neue"/>
      </a:defRPr>
    </a:lvl1pPr>
    <a:lvl2pPr indent="228600" latinLnBrk="0">
      <a:defRPr sz="1200">
        <a:latin typeface="+mn-lt"/>
        <a:ea typeface="+mn-ea"/>
        <a:cs typeface="+mn-cs"/>
        <a:sym typeface="Helvetica Neue"/>
      </a:defRPr>
    </a:lvl2pPr>
    <a:lvl3pPr indent="457200" latinLnBrk="0">
      <a:defRPr sz="1200">
        <a:latin typeface="+mn-lt"/>
        <a:ea typeface="+mn-ea"/>
        <a:cs typeface="+mn-cs"/>
        <a:sym typeface="Helvetica Neue"/>
      </a:defRPr>
    </a:lvl3pPr>
    <a:lvl4pPr indent="685800" latinLnBrk="0">
      <a:defRPr sz="1200">
        <a:latin typeface="+mn-lt"/>
        <a:ea typeface="+mn-ea"/>
        <a:cs typeface="+mn-cs"/>
        <a:sym typeface="Helvetica Neue"/>
      </a:defRPr>
    </a:lvl4pPr>
    <a:lvl5pPr indent="914400" latinLnBrk="0">
      <a:defRPr sz="1200">
        <a:latin typeface="+mn-lt"/>
        <a:ea typeface="+mn-ea"/>
        <a:cs typeface="+mn-cs"/>
        <a:sym typeface="Helvetica Neue"/>
      </a:defRPr>
    </a:lvl5pPr>
    <a:lvl6pPr indent="1143000" latinLnBrk="0">
      <a:defRPr sz="1200">
        <a:latin typeface="+mn-lt"/>
        <a:ea typeface="+mn-ea"/>
        <a:cs typeface="+mn-cs"/>
        <a:sym typeface="Helvetica Neue"/>
      </a:defRPr>
    </a:lvl6pPr>
    <a:lvl7pPr indent="1371600" latinLnBrk="0">
      <a:defRPr sz="1200">
        <a:latin typeface="+mn-lt"/>
        <a:ea typeface="+mn-ea"/>
        <a:cs typeface="+mn-cs"/>
        <a:sym typeface="Helvetica Neue"/>
      </a:defRPr>
    </a:lvl7pPr>
    <a:lvl8pPr indent="1600200" latinLnBrk="0">
      <a:defRPr sz="1200">
        <a:latin typeface="+mn-lt"/>
        <a:ea typeface="+mn-ea"/>
        <a:cs typeface="+mn-cs"/>
        <a:sym typeface="Helvetica Neue"/>
      </a:defRPr>
    </a:lvl8pPr>
    <a:lvl9pPr indent="1828800" latinLnBrk="0">
      <a:defRPr sz="1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exto del título"/>
          <p:cNvSpPr txBox="1"/>
          <p:nvPr>
            <p:ph type="title"/>
          </p:nvPr>
        </p:nvSpPr>
        <p:spPr>
          <a:xfrm>
            <a:off x="582930" y="3118104"/>
            <a:ext cx="6606541" cy="2112265"/>
          </a:xfrm>
          <a:prstGeom prst="rect">
            <a:avLst/>
          </a:prstGeom>
        </p:spPr>
        <p:txBody>
          <a:bodyPr/>
          <a:lstStyle/>
          <a:p>
            <a:pPr/>
            <a:r>
              <a:t>Texto del título</a:t>
            </a:r>
          </a:p>
        </p:txBody>
      </p:sp>
      <p:sp>
        <p:nvSpPr>
          <p:cNvPr id="12" name="Nivel de texto 1…"/>
          <p:cNvSpPr txBox="1"/>
          <p:nvPr>
            <p:ph type="body" sz="quarter" idx="1"/>
          </p:nvPr>
        </p:nvSpPr>
        <p:spPr>
          <a:xfrm>
            <a:off x="1165860" y="5632703"/>
            <a:ext cx="5440680" cy="2514601"/>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1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exto del título"/>
          <p:cNvSpPr txBox="1"/>
          <p:nvPr>
            <p:ph type="title"/>
          </p:nvPr>
        </p:nvSpPr>
        <p:spPr>
          <a:prstGeom prst="rect">
            <a:avLst/>
          </a:prstGeom>
        </p:spPr>
        <p:txBody>
          <a:bodyPr/>
          <a:lstStyle/>
          <a:p>
            <a:pPr/>
            <a:r>
              <a:t>Texto del título</a:t>
            </a:r>
          </a:p>
        </p:txBody>
      </p:sp>
      <p:sp>
        <p:nvSpPr>
          <p:cNvPr id="21" name="Nivel de texto 1…"/>
          <p:cNvSpPr txBox="1"/>
          <p:nvPr>
            <p:ph type="body" idx="1"/>
          </p:nvPr>
        </p:nvSpPr>
        <p:spPr>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22"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29" name="Texto del título"/>
          <p:cNvSpPr txBox="1"/>
          <p:nvPr>
            <p:ph type="title"/>
          </p:nvPr>
        </p:nvSpPr>
        <p:spPr>
          <a:prstGeom prst="rect">
            <a:avLst/>
          </a:prstGeom>
        </p:spPr>
        <p:txBody>
          <a:bodyPr/>
          <a:lstStyle/>
          <a:p>
            <a:pPr/>
            <a:r>
              <a:t>Texto del título</a:t>
            </a:r>
          </a:p>
        </p:txBody>
      </p:sp>
      <p:sp>
        <p:nvSpPr>
          <p:cNvPr id="30" name="Nivel de texto 1…"/>
          <p:cNvSpPr txBox="1"/>
          <p:nvPr>
            <p:ph type="body" sz="half" idx="1"/>
          </p:nvPr>
        </p:nvSpPr>
        <p:spPr>
          <a:xfrm>
            <a:off x="388620" y="2313432"/>
            <a:ext cx="3380995" cy="6638544"/>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31"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38" name="Texto del título"/>
          <p:cNvSpPr txBox="1"/>
          <p:nvPr>
            <p:ph type="title"/>
          </p:nvPr>
        </p:nvSpPr>
        <p:spPr>
          <a:prstGeom prst="rect">
            <a:avLst/>
          </a:prstGeom>
        </p:spPr>
        <p:txBody>
          <a:bodyPr/>
          <a:lstStyle/>
          <a:p>
            <a:pPr/>
            <a:r>
              <a:t>Texto del título</a:t>
            </a:r>
          </a:p>
        </p:txBody>
      </p:sp>
      <p:sp>
        <p:nvSpPr>
          <p:cNvPr id="3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46"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0">
    <p:spTree>
      <p:nvGrpSpPr>
        <p:cNvPr id="1" name=""/>
        <p:cNvGrpSpPr/>
        <p:nvPr/>
      </p:nvGrpSpPr>
      <p:grpSpPr>
        <a:xfrm>
          <a:off x="0" y="0"/>
          <a:ext cx="0" cy="0"/>
          <a:chOff x="0" y="0"/>
          <a:chExt cx="0" cy="0"/>
        </a:xfrm>
      </p:grpSpPr>
      <p:sp>
        <p:nvSpPr>
          <p:cNvPr id="5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el título"/>
          <p:cNvSpPr txBox="1"/>
          <p:nvPr>
            <p:ph type="title"/>
          </p:nvPr>
        </p:nvSpPr>
        <p:spPr>
          <a:xfrm>
            <a:off x="388620" y="402336"/>
            <a:ext cx="6995160" cy="160934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Texto del título</a:t>
            </a:r>
          </a:p>
        </p:txBody>
      </p:sp>
      <p:sp>
        <p:nvSpPr>
          <p:cNvPr id="3" name="Nivel de texto 1…"/>
          <p:cNvSpPr txBox="1"/>
          <p:nvPr>
            <p:ph type="body" idx="1"/>
          </p:nvPr>
        </p:nvSpPr>
        <p:spPr>
          <a:xfrm>
            <a:off x="388620" y="2313432"/>
            <a:ext cx="6995160" cy="663854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4" name="Número de diapositiva"/>
          <p:cNvSpPr txBox="1"/>
          <p:nvPr>
            <p:ph type="sldNum" sz="quarter" idx="2"/>
          </p:nvPr>
        </p:nvSpPr>
        <p:spPr>
          <a:xfrm>
            <a:off x="7116807" y="9354311"/>
            <a:ext cx="266974" cy="279401"/>
          </a:xfrm>
          <a:prstGeom prst="rect">
            <a:avLst/>
          </a:prstGeom>
          <a:ln w="12700">
            <a:miter lim="400000"/>
          </a:ln>
        </p:spPr>
        <p:txBody>
          <a:bodyPr wrap="none" lIns="0" tIns="0" rIns="0" bIns="0">
            <a:spAutoFit/>
          </a:bodyPr>
          <a:lstStyle>
            <a:lvl1pPr algn="r">
              <a:defRPr>
                <a:solidFill>
                  <a:srgbClr val="888888"/>
                </a:solidFill>
                <a:latin typeface="+mj-lt"/>
                <a:ea typeface="+mj-ea"/>
                <a:cs typeface="+mj-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9pPr>
    </p:titleStyle>
    <p:body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1pPr>
      <a:lvl2pPr marL="0" marR="0" indent="4572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2pPr>
      <a:lvl3pPr marL="0" marR="0" indent="9144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3pPr>
      <a:lvl4pPr marL="0" marR="0" indent="13716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4pPr>
      <a:lvl5pPr marL="0" marR="0" indent="18288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5pPr>
      <a:lvl6pPr marL="0" marR="0" indent="22860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6pPr>
      <a:lvl7pPr marL="0" marR="0" indent="27432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7pPr>
      <a:lvl8pPr marL="0" marR="0" indent="32004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8pPr>
      <a:lvl9pPr marL="0" marR="0" indent="365760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1pPr>
      <a:lvl2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2pPr>
      <a:lvl3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3pPr>
      <a:lvl4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4pPr>
      <a:lvl5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5pPr>
      <a:lvl6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6pPr>
      <a:lvl7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7pPr>
      <a:lvl8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8pPr>
      <a:lvl9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2" name="object 4"/>
          <p:cNvSpPr txBox="1"/>
          <p:nvPr/>
        </p:nvSpPr>
        <p:spPr>
          <a:xfrm>
            <a:off x="386615" y="534997"/>
            <a:ext cx="6999170" cy="8258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Una </a:t>
            </a:r>
            <a:r>
              <a:rPr spc="112"/>
              <a:t> </a:t>
            </a:r>
            <a:r>
              <a:rPr spc="33"/>
              <a:t>visión </a:t>
            </a:r>
            <a:r>
              <a:rPr spc="202"/>
              <a:t> </a:t>
            </a:r>
            <a:r>
              <a:rPr spc="56"/>
              <a:t>microeconómica </a:t>
            </a:r>
            <a:r>
              <a:rPr spc="157"/>
              <a:t> </a:t>
            </a:r>
            <a:r>
              <a:rPr spc="-11"/>
              <a:t>y</a:t>
            </a:r>
            <a:r>
              <a:rPr spc="585"/>
              <a:t> </a:t>
            </a:r>
            <a:r>
              <a:rPr spc="45"/>
              <a:t>clásica </a:t>
            </a:r>
            <a:r>
              <a:rPr spc="146"/>
              <a:t> </a:t>
            </a:r>
            <a:r>
              <a:rPr spc="45"/>
              <a:t>del </a:t>
            </a:r>
            <a:r>
              <a:rPr spc="90"/>
              <a:t> </a:t>
            </a:r>
            <a:r>
              <a:t>mercado </a:t>
            </a:r>
            <a:r>
              <a:rPr spc="101"/>
              <a:t> </a:t>
            </a:r>
            <a:r>
              <a:rPr spc="33"/>
              <a:t>de </a:t>
            </a:r>
            <a:r>
              <a:rPr spc="123"/>
              <a:t> </a:t>
            </a:r>
            <a:r>
              <a:t>trabajo </a:t>
            </a:r>
            <a:r>
              <a:rPr spc="90"/>
              <a:t> </a:t>
            </a:r>
            <a:r>
              <a:rPr spc="-22"/>
              <a:t>lo</a:t>
            </a:r>
            <a:r>
              <a:rPr spc="652"/>
              <a:t> </a:t>
            </a:r>
            <a:r>
              <a:t>considera </a:t>
            </a:r>
            <a:r>
              <a:rPr spc="168"/>
              <a:t> </a:t>
            </a:r>
            <a:r>
              <a:rPr spc="56"/>
              <a:t>sujeto </a:t>
            </a:r>
            <a:r>
              <a:rPr spc="90"/>
              <a:t> </a:t>
            </a:r>
            <a:r>
              <a:rPr spc="-11"/>
              <a:t>a equilibrio  </a:t>
            </a:r>
            <a:r>
              <a:t>automático, </a:t>
            </a:r>
            <a:r>
              <a:rPr spc="404"/>
              <a:t> </a:t>
            </a:r>
            <a:r>
              <a:t>tal</a:t>
            </a:r>
            <a:r>
              <a:rPr spc="168"/>
              <a:t> </a:t>
            </a:r>
            <a:r>
              <a:rPr spc="56"/>
              <a:t>como</a:t>
            </a:r>
            <a:r>
              <a:rPr spc="270"/>
              <a:t> </a:t>
            </a:r>
            <a:r>
              <a:t>se</a:t>
            </a:r>
            <a:r>
              <a:rPr spc="236"/>
              <a:t> </a:t>
            </a:r>
            <a:r>
              <a:rPr spc="90"/>
              <a:t>muestra</a:t>
            </a:r>
            <a:r>
              <a:rPr spc="303"/>
              <a:t> </a:t>
            </a:r>
            <a:r>
              <a:rPr spc="33"/>
              <a:t>en</a:t>
            </a:r>
            <a:r>
              <a:rPr spc="315"/>
              <a:t> </a:t>
            </a:r>
            <a:r>
              <a:rPr spc="22"/>
              <a:t>el</a:t>
            </a:r>
            <a:r>
              <a:rPr spc="180"/>
              <a:t> </a:t>
            </a:r>
            <a:r>
              <a:rPr spc="33"/>
              <a:t>gráfico</a:t>
            </a:r>
            <a:r>
              <a:rPr spc="256"/>
              <a:t> </a:t>
            </a:r>
            <a:r>
              <a:rPr spc="-11"/>
              <a:t>a</a:t>
            </a:r>
            <a:r>
              <a:rPr spc="303"/>
              <a:t> </a:t>
            </a:r>
            <a:r>
              <a:t>continuación	</a:t>
            </a:r>
            <a:r>
              <a:rPr spc="-78"/>
              <a:t>:</a:t>
            </a:r>
          </a:p>
        </p:txBody>
      </p:sp>
      <p:grpSp>
        <p:nvGrpSpPr>
          <p:cNvPr id="79" name="Agrupar"/>
          <p:cNvGrpSpPr/>
          <p:nvPr/>
        </p:nvGrpSpPr>
        <p:grpSpPr>
          <a:xfrm>
            <a:off x="165956" y="2127039"/>
            <a:ext cx="7440488" cy="3214893"/>
            <a:chOff x="0" y="0"/>
            <a:chExt cx="7440486" cy="3214891"/>
          </a:xfrm>
        </p:grpSpPr>
        <p:sp>
          <p:nvSpPr>
            <p:cNvPr id="63" name="object 6"/>
            <p:cNvSpPr txBox="1"/>
            <p:nvPr/>
          </p:nvSpPr>
          <p:spPr>
            <a:xfrm>
              <a:off x="1749247" y="44620"/>
              <a:ext cx="330008" cy="1859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i="1" spc="80" sz="900">
                  <a:latin typeface="Times New Roman"/>
                  <a:ea typeface="Times New Roman"/>
                  <a:cs typeface="Times New Roman"/>
                  <a:sym typeface="Times New Roman"/>
                </a:defRPr>
              </a:pPr>
              <a:r>
                <a:t>w</a:t>
              </a:r>
              <a:r>
                <a:rPr spc="10"/>
                <a:t>/</a:t>
              </a:r>
              <a:r>
                <a:rPr spc="-69"/>
                <a:t> </a:t>
              </a:r>
              <a:r>
                <a:rPr spc="15"/>
                <a:t>p</a:t>
              </a:r>
            </a:p>
          </p:txBody>
        </p:sp>
        <p:sp>
          <p:nvSpPr>
            <p:cNvPr id="64" name="object 7"/>
            <p:cNvSpPr txBox="1"/>
            <p:nvPr/>
          </p:nvSpPr>
          <p:spPr>
            <a:xfrm>
              <a:off x="4296340" y="0"/>
              <a:ext cx="282598" cy="310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38100">
                <a:spcBef>
                  <a:spcPts val="100"/>
                </a:spcBef>
                <a:defRPr baseline="-15432" i="1" spc="52" sz="1300">
                  <a:latin typeface="Times New Roman"/>
                  <a:ea typeface="Times New Roman"/>
                  <a:cs typeface="Times New Roman"/>
                  <a:sym typeface="Times New Roman"/>
                </a:defRPr>
              </a:pPr>
              <a:r>
                <a:t>N</a:t>
              </a:r>
              <a:r>
                <a:rPr baseline="0" spc="35" sz="600"/>
                <a:t>s</a:t>
              </a:r>
            </a:p>
          </p:txBody>
        </p:sp>
        <p:sp>
          <p:nvSpPr>
            <p:cNvPr id="65" name="object 8"/>
            <p:cNvSpPr txBox="1"/>
            <p:nvPr/>
          </p:nvSpPr>
          <p:spPr>
            <a:xfrm>
              <a:off x="1519702" y="1490328"/>
              <a:ext cx="553110" cy="30374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baseline="3085" i="1" spc="-7" sz="1300">
                  <a:latin typeface="Times New Roman"/>
                  <a:ea typeface="Times New Roman"/>
                  <a:cs typeface="Times New Roman"/>
                  <a:sym typeface="Times New Roman"/>
                </a:defRPr>
              </a:pPr>
              <a:r>
                <a:t>(</a:t>
              </a:r>
              <a:r>
                <a:rPr spc="120"/>
                <a:t>w</a:t>
              </a:r>
              <a:r>
                <a:rPr spc="15"/>
                <a:t>/</a:t>
              </a:r>
              <a:r>
                <a:rPr spc="-104"/>
                <a:t> </a:t>
              </a:r>
              <a:r>
                <a:rPr spc="89"/>
                <a:t>p</a:t>
              </a:r>
              <a:r>
                <a:rPr spc="-60"/>
                <a:t>)</a:t>
              </a:r>
              <a:r>
                <a:rPr spc="82"/>
                <a:t> </a:t>
              </a:r>
              <a:r>
                <a:rPr baseline="0" spc="5" sz="600"/>
                <a:t>0</a:t>
              </a:r>
            </a:p>
          </p:txBody>
        </p:sp>
        <p:sp>
          <p:nvSpPr>
            <p:cNvPr id="66" name="object 9"/>
            <p:cNvSpPr txBox="1"/>
            <p:nvPr/>
          </p:nvSpPr>
          <p:spPr>
            <a:xfrm>
              <a:off x="4296340" y="1847292"/>
              <a:ext cx="294683" cy="310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38100">
                <a:spcBef>
                  <a:spcPts val="100"/>
                </a:spcBef>
                <a:defRPr baseline="-15432" i="1" spc="60" sz="1300">
                  <a:latin typeface="Times New Roman"/>
                  <a:ea typeface="Times New Roman"/>
                  <a:cs typeface="Times New Roman"/>
                  <a:sym typeface="Times New Roman"/>
                </a:defRPr>
              </a:pPr>
              <a:r>
                <a:t>N</a:t>
              </a:r>
              <a:r>
                <a:rPr baseline="0" spc="40" sz="600"/>
                <a:t>d</a:t>
              </a:r>
            </a:p>
          </p:txBody>
        </p:sp>
        <p:sp>
          <p:nvSpPr>
            <p:cNvPr id="67" name="object 10"/>
            <p:cNvSpPr txBox="1"/>
            <p:nvPr/>
          </p:nvSpPr>
          <p:spPr>
            <a:xfrm>
              <a:off x="0" y="2737030"/>
              <a:ext cx="7440487" cy="4778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2548889">
                <a:lnSpc>
                  <a:spcPts val="1000"/>
                </a:lnSpc>
                <a:spcBef>
                  <a:spcPts val="100"/>
                </a:spcBef>
                <a:tabLst>
                  <a:tab pos="3390900" algn="l"/>
                </a:tabLst>
                <a:defRPr baseline="3085" i="1" spc="67" sz="1300">
                  <a:latin typeface="Times New Roman"/>
                  <a:ea typeface="Times New Roman"/>
                  <a:cs typeface="Times New Roman"/>
                  <a:sym typeface="Times New Roman"/>
                </a:defRPr>
              </a:pPr>
              <a:r>
                <a:t>N</a:t>
              </a:r>
              <a:r>
                <a:rPr baseline="0" spc="45" sz="600"/>
                <a:t>0	</a:t>
              </a:r>
              <a:r>
                <a:rPr spc="30"/>
                <a:t>N</a:t>
              </a:r>
            </a:p>
            <a:p>
              <a:pPr marR="115570" algn="ctr">
                <a:lnSpc>
                  <a:spcPts val="800"/>
                </a:lnSpc>
                <a:defRPr i="1" spc="25" sz="700">
                  <a:latin typeface="Times New Roman"/>
                  <a:ea typeface="Times New Roman"/>
                  <a:cs typeface="Times New Roman"/>
                  <a:sym typeface="Times New Roman"/>
                </a:defRPr>
              </a:pPr>
              <a:r>
                <a:t>Cuadro</a:t>
              </a:r>
              <a:r>
                <a:rPr spc="70"/>
                <a:t> </a:t>
              </a:r>
              <a:r>
                <a:rPr spc="30"/>
                <a:t>12.1</a:t>
              </a:r>
              <a:r>
                <a:rPr spc="60"/>
                <a:t> </a:t>
              </a:r>
              <a:r>
                <a:rPr spc="0"/>
                <a:t>–</a:t>
              </a:r>
              <a:r>
                <a:rPr spc="40"/>
                <a:t> </a:t>
              </a:r>
              <a:r>
                <a:rPr spc="15"/>
                <a:t>Oferta</a:t>
              </a:r>
              <a:r>
                <a:rPr spc="70"/>
                <a:t> </a:t>
              </a:r>
              <a:r>
                <a:rPr spc="0"/>
                <a:t>y</a:t>
              </a:r>
              <a:r>
                <a:rPr spc="85"/>
                <a:t> </a:t>
              </a:r>
              <a:r>
                <a:rPr spc="40"/>
                <a:t>demanda</a:t>
              </a:r>
              <a:r>
                <a:rPr spc="70"/>
                <a:t> </a:t>
              </a:r>
              <a:r>
                <a:t>de</a:t>
              </a:r>
              <a:r>
                <a:rPr spc="80"/>
                <a:t> </a:t>
              </a:r>
              <a:r>
                <a:rPr spc="15"/>
                <a:t>trabajo</a:t>
              </a:r>
            </a:p>
          </p:txBody>
        </p:sp>
        <p:grpSp>
          <p:nvGrpSpPr>
            <p:cNvPr id="78" name="object 11"/>
            <p:cNvGrpSpPr/>
            <p:nvPr/>
          </p:nvGrpSpPr>
          <p:grpSpPr>
            <a:xfrm>
              <a:off x="2245531" y="9695"/>
              <a:ext cx="2949424" cy="2665497"/>
              <a:chOff x="0" y="0"/>
              <a:chExt cx="2949422" cy="2665495"/>
            </a:xfrm>
          </p:grpSpPr>
          <p:grpSp>
            <p:nvGrpSpPr>
              <p:cNvPr id="72" name="object 12"/>
              <p:cNvGrpSpPr/>
              <p:nvPr/>
            </p:nvGrpSpPr>
            <p:grpSpPr>
              <a:xfrm>
                <a:off x="2543" y="-1"/>
                <a:ext cx="2946880" cy="2665497"/>
                <a:chOff x="0" y="0"/>
                <a:chExt cx="2946879" cy="2665495"/>
              </a:xfrm>
            </p:grpSpPr>
            <p:sp>
              <p:nvSpPr>
                <p:cNvPr id="68" name="Línea"/>
                <p:cNvSpPr/>
                <p:nvPr/>
              </p:nvSpPr>
              <p:spPr>
                <a:xfrm flipH="1">
                  <a:off x="0" y="2663315"/>
                  <a:ext cx="2946880" cy="2181"/>
                </a:xfrm>
                <a:prstGeom prst="line">
                  <a:avLst/>
                </a:prstGeom>
                <a:noFill/>
                <a:ln w="9144" cap="flat">
                  <a:solidFill>
                    <a:srgbClr val="000000"/>
                  </a:solidFill>
                  <a:prstDash val="solid"/>
                  <a:round/>
                </a:ln>
                <a:effectLst/>
              </p:spPr>
              <p:txBody>
                <a:bodyPr wrap="square" lIns="45719" tIns="45719" rIns="45719" bIns="45719" numCol="1" anchor="t">
                  <a:noAutofit/>
                </a:bodyPr>
                <a:lstStyle/>
                <a:p>
                  <a:pPr/>
                </a:p>
              </p:txBody>
            </p:sp>
            <p:sp>
              <p:nvSpPr>
                <p:cNvPr id="69" name="Línea"/>
                <p:cNvSpPr/>
                <p:nvPr/>
              </p:nvSpPr>
              <p:spPr>
                <a:xfrm>
                  <a:off x="658739" y="551858"/>
                  <a:ext cx="1446175" cy="16686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0860" y="21056"/>
                      </a:lnTo>
                      <a:lnTo>
                        <a:pt x="20120" y="20499"/>
                      </a:lnTo>
                      <a:lnTo>
                        <a:pt x="19382" y="19931"/>
                      </a:lnTo>
                      <a:lnTo>
                        <a:pt x="18645" y="19350"/>
                      </a:lnTo>
                      <a:lnTo>
                        <a:pt x="17910" y="18759"/>
                      </a:lnTo>
                      <a:lnTo>
                        <a:pt x="17176" y="18155"/>
                      </a:lnTo>
                      <a:lnTo>
                        <a:pt x="16445" y="17541"/>
                      </a:lnTo>
                      <a:lnTo>
                        <a:pt x="15716" y="16916"/>
                      </a:lnTo>
                      <a:lnTo>
                        <a:pt x="14989" y="16280"/>
                      </a:lnTo>
                      <a:lnTo>
                        <a:pt x="14264" y="15634"/>
                      </a:lnTo>
                      <a:lnTo>
                        <a:pt x="13543" y="14978"/>
                      </a:lnTo>
                      <a:lnTo>
                        <a:pt x="12824" y="14311"/>
                      </a:lnTo>
                      <a:lnTo>
                        <a:pt x="12109" y="13634"/>
                      </a:lnTo>
                      <a:lnTo>
                        <a:pt x="11397" y="12948"/>
                      </a:lnTo>
                      <a:lnTo>
                        <a:pt x="10689" y="12253"/>
                      </a:lnTo>
                      <a:lnTo>
                        <a:pt x="9984" y="11548"/>
                      </a:lnTo>
                      <a:lnTo>
                        <a:pt x="9283" y="10834"/>
                      </a:lnTo>
                      <a:lnTo>
                        <a:pt x="8587" y="10111"/>
                      </a:lnTo>
                      <a:lnTo>
                        <a:pt x="7895" y="9379"/>
                      </a:lnTo>
                      <a:lnTo>
                        <a:pt x="7207" y="8639"/>
                      </a:lnTo>
                      <a:lnTo>
                        <a:pt x="6524" y="7891"/>
                      </a:lnTo>
                      <a:lnTo>
                        <a:pt x="5846" y="7135"/>
                      </a:lnTo>
                      <a:lnTo>
                        <a:pt x="5173" y="6370"/>
                      </a:lnTo>
                      <a:lnTo>
                        <a:pt x="4506" y="5599"/>
                      </a:lnTo>
                      <a:lnTo>
                        <a:pt x="3844" y="4820"/>
                      </a:lnTo>
                      <a:lnTo>
                        <a:pt x="3188" y="4033"/>
                      </a:lnTo>
                      <a:lnTo>
                        <a:pt x="2538" y="3240"/>
                      </a:lnTo>
                      <a:lnTo>
                        <a:pt x="1894" y="2439"/>
                      </a:lnTo>
                      <a:lnTo>
                        <a:pt x="1256" y="1633"/>
                      </a:lnTo>
                      <a:lnTo>
                        <a:pt x="625" y="819"/>
                      </a:lnTo>
                      <a:lnTo>
                        <a:pt x="0" y="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sp>
              <p:nvSpPr>
                <p:cNvPr id="70" name="Línea"/>
                <p:cNvSpPr/>
                <p:nvPr/>
              </p:nvSpPr>
              <p:spPr>
                <a:xfrm>
                  <a:off x="519139" y="82887"/>
                  <a:ext cx="1427399" cy="22706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62" y="0"/>
                      </a:moveTo>
                      <a:lnTo>
                        <a:pt x="20994" y="626"/>
                      </a:lnTo>
                      <a:lnTo>
                        <a:pt x="21187" y="1251"/>
                      </a:lnTo>
                      <a:lnTo>
                        <a:pt x="21343" y="1877"/>
                      </a:lnTo>
                      <a:lnTo>
                        <a:pt x="21462" y="2501"/>
                      </a:lnTo>
                      <a:lnTo>
                        <a:pt x="21544" y="3125"/>
                      </a:lnTo>
                      <a:lnTo>
                        <a:pt x="21590" y="3747"/>
                      </a:lnTo>
                      <a:lnTo>
                        <a:pt x="21600" y="4366"/>
                      </a:lnTo>
                      <a:lnTo>
                        <a:pt x="21575" y="4983"/>
                      </a:lnTo>
                      <a:lnTo>
                        <a:pt x="21515" y="5597"/>
                      </a:lnTo>
                      <a:lnTo>
                        <a:pt x="21420" y="6207"/>
                      </a:lnTo>
                      <a:lnTo>
                        <a:pt x="21292" y="6813"/>
                      </a:lnTo>
                      <a:lnTo>
                        <a:pt x="21130" y="7415"/>
                      </a:lnTo>
                      <a:lnTo>
                        <a:pt x="20935" y="8011"/>
                      </a:lnTo>
                      <a:lnTo>
                        <a:pt x="20707" y="8602"/>
                      </a:lnTo>
                      <a:lnTo>
                        <a:pt x="20448" y="9187"/>
                      </a:lnTo>
                      <a:lnTo>
                        <a:pt x="20156" y="9766"/>
                      </a:lnTo>
                      <a:lnTo>
                        <a:pt x="19834" y="10338"/>
                      </a:lnTo>
                      <a:lnTo>
                        <a:pt x="19481" y="10902"/>
                      </a:lnTo>
                      <a:lnTo>
                        <a:pt x="19097" y="11458"/>
                      </a:lnTo>
                      <a:lnTo>
                        <a:pt x="18684" y="12006"/>
                      </a:lnTo>
                      <a:lnTo>
                        <a:pt x="18241" y="12545"/>
                      </a:lnTo>
                      <a:lnTo>
                        <a:pt x="17769" y="13075"/>
                      </a:lnTo>
                      <a:lnTo>
                        <a:pt x="17269" y="13595"/>
                      </a:lnTo>
                      <a:lnTo>
                        <a:pt x="16741" y="14105"/>
                      </a:lnTo>
                      <a:lnTo>
                        <a:pt x="16186" y="14604"/>
                      </a:lnTo>
                      <a:lnTo>
                        <a:pt x="15603" y="15092"/>
                      </a:lnTo>
                      <a:lnTo>
                        <a:pt x="14994" y="15568"/>
                      </a:lnTo>
                      <a:lnTo>
                        <a:pt x="14359" y="16032"/>
                      </a:lnTo>
                      <a:lnTo>
                        <a:pt x="13697" y="16484"/>
                      </a:lnTo>
                      <a:lnTo>
                        <a:pt x="13011" y="16922"/>
                      </a:lnTo>
                      <a:lnTo>
                        <a:pt x="12300" y="17347"/>
                      </a:lnTo>
                      <a:lnTo>
                        <a:pt x="11565" y="17758"/>
                      </a:lnTo>
                      <a:lnTo>
                        <a:pt x="10805" y="18154"/>
                      </a:lnTo>
                      <a:lnTo>
                        <a:pt x="10023" y="18535"/>
                      </a:lnTo>
                      <a:lnTo>
                        <a:pt x="9217" y="18900"/>
                      </a:lnTo>
                      <a:lnTo>
                        <a:pt x="8389" y="19250"/>
                      </a:lnTo>
                      <a:lnTo>
                        <a:pt x="7539" y="19583"/>
                      </a:lnTo>
                      <a:lnTo>
                        <a:pt x="6667" y="19900"/>
                      </a:lnTo>
                      <a:lnTo>
                        <a:pt x="5774" y="20198"/>
                      </a:lnTo>
                      <a:lnTo>
                        <a:pt x="4861" y="20479"/>
                      </a:lnTo>
                      <a:lnTo>
                        <a:pt x="3927" y="20742"/>
                      </a:lnTo>
                      <a:lnTo>
                        <a:pt x="2974" y="20986"/>
                      </a:lnTo>
                      <a:lnTo>
                        <a:pt x="2001" y="21211"/>
                      </a:lnTo>
                      <a:lnTo>
                        <a:pt x="1010" y="21415"/>
                      </a:lnTo>
                      <a:lnTo>
                        <a:pt x="0" y="2160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sp>
              <p:nvSpPr>
                <p:cNvPr id="71" name="Línea"/>
                <p:cNvSpPr/>
                <p:nvPr/>
              </p:nvSpPr>
              <p:spPr>
                <a:xfrm flipH="1">
                  <a:off x="-1" y="0"/>
                  <a:ext cx="2" cy="2665496"/>
                </a:xfrm>
                <a:prstGeom prst="line">
                  <a:avLst/>
                </a:prstGeom>
                <a:noFill/>
                <a:ln w="9144" cap="flat">
                  <a:solidFill>
                    <a:srgbClr val="000000"/>
                  </a:solidFill>
                  <a:prstDash val="solid"/>
                  <a:round/>
                </a:ln>
                <a:effectLst/>
              </p:spPr>
              <p:txBody>
                <a:bodyPr wrap="square" lIns="45719" tIns="45719" rIns="45719" bIns="45719" numCol="1" anchor="t">
                  <a:noAutofit/>
                </a:bodyPr>
                <a:lstStyle/>
                <a:p>
                  <a:pPr/>
                </a:p>
              </p:txBody>
            </p:sp>
          </p:grpSp>
          <p:sp>
            <p:nvSpPr>
              <p:cNvPr id="73" name="object 13"/>
              <p:cNvSpPr/>
              <p:nvPr/>
            </p:nvSpPr>
            <p:spPr>
              <a:xfrm>
                <a:off x="52712" y="1681748"/>
                <a:ext cx="1487616" cy="1"/>
              </a:xfrm>
              <a:prstGeom prst="line">
                <a:avLst/>
              </a:prstGeom>
              <a:noFill/>
              <a:ln w="9143" cap="flat">
                <a:solidFill>
                  <a:srgbClr val="000000"/>
                </a:solidFill>
                <a:prstDash val="sysDash"/>
                <a:round/>
              </a:ln>
              <a:effectLst/>
            </p:spPr>
            <p:txBody>
              <a:bodyPr wrap="square" lIns="45719" tIns="45719" rIns="45719" bIns="45719" numCol="1" anchor="t">
                <a:noAutofit/>
              </a:bodyPr>
              <a:lstStyle/>
              <a:p>
                <a:pPr/>
              </a:p>
            </p:txBody>
          </p:sp>
          <p:grpSp>
            <p:nvGrpSpPr>
              <p:cNvPr id="76" name="object 14"/>
              <p:cNvGrpSpPr/>
              <p:nvPr/>
            </p:nvGrpSpPr>
            <p:grpSpPr>
              <a:xfrm>
                <a:off x="0" y="1672658"/>
                <a:ext cx="1549420" cy="981932"/>
                <a:chOff x="0" y="0"/>
                <a:chExt cx="1549419" cy="981930"/>
              </a:xfrm>
            </p:grpSpPr>
            <p:sp>
              <p:nvSpPr>
                <p:cNvPr id="74" name="Cuadrado"/>
                <p:cNvSpPr/>
                <p:nvPr/>
              </p:nvSpPr>
              <p:spPr>
                <a:xfrm>
                  <a:off x="0" y="0"/>
                  <a:ext cx="18178" cy="18178"/>
                </a:xfrm>
                <a:prstGeom prst="rect">
                  <a:avLst/>
                </a:prstGeom>
                <a:solidFill>
                  <a:srgbClr val="000000"/>
                </a:solidFill>
                <a:ln w="12700" cap="flat">
                  <a:noFill/>
                  <a:miter lim="400000"/>
                </a:ln>
                <a:effectLst/>
              </p:spPr>
              <p:txBody>
                <a:bodyPr wrap="square" lIns="45719" tIns="45719" rIns="45719" bIns="45719" numCol="1" anchor="t">
                  <a:noAutofit/>
                </a:bodyPr>
                <a:lstStyle/>
                <a:p>
                  <a:pPr/>
                </a:p>
              </p:txBody>
            </p:sp>
            <p:sp>
              <p:nvSpPr>
                <p:cNvPr id="75" name="Rectángulo"/>
                <p:cNvSpPr/>
                <p:nvPr/>
              </p:nvSpPr>
              <p:spPr>
                <a:xfrm>
                  <a:off x="1531242" y="929580"/>
                  <a:ext cx="18178" cy="52351"/>
                </a:xfrm>
                <a:prstGeom prst="rect">
                  <a:avLst/>
                </a:prstGeom>
                <a:solidFill>
                  <a:srgbClr val="000000"/>
                </a:solidFill>
                <a:ln w="12700" cap="flat">
                  <a:noFill/>
                  <a:miter lim="400000"/>
                </a:ln>
                <a:effectLst/>
              </p:spPr>
              <p:txBody>
                <a:bodyPr wrap="square" lIns="45719" tIns="45719" rIns="45719" bIns="45719" numCol="1" anchor="t">
                  <a:noAutofit/>
                </a:bodyPr>
                <a:lstStyle/>
                <a:p>
                  <a:pPr/>
                </a:p>
              </p:txBody>
            </p:sp>
          </p:grpSp>
          <p:sp>
            <p:nvSpPr>
              <p:cNvPr id="77" name="object 15"/>
              <p:cNvSpPr/>
              <p:nvPr/>
            </p:nvSpPr>
            <p:spPr>
              <a:xfrm flipH="1">
                <a:off x="1540329" y="1705742"/>
                <a:ext cx="1" cy="859415"/>
              </a:xfrm>
              <a:prstGeom prst="line">
                <a:avLst/>
              </a:prstGeom>
              <a:noFill/>
              <a:ln w="9143" cap="flat">
                <a:solidFill>
                  <a:srgbClr val="000000"/>
                </a:solidFill>
                <a:prstDash val="sysDash"/>
                <a:round/>
              </a:ln>
              <a:effectLst/>
            </p:spPr>
            <p:txBody>
              <a:bodyPr wrap="square" lIns="45719" tIns="45719" rIns="45719" bIns="45719" numCol="1" anchor="t">
                <a:noAutofit/>
              </a:bodyPr>
              <a:lstStyle/>
              <a:p>
                <a:pPr/>
              </a:p>
            </p:txBody>
          </p:sp>
        </p:grpSp>
      </p:grpSp>
      <p:sp>
        <p:nvSpPr>
          <p:cNvPr id="80" name="En  la  intersección  de  oferta  y  demanda  de  trabajo  se  establece  el  valor  de  equilibrio  de pleno  empleo , N0 , y el valor del salario real de equilibrio, (w/ p) 0 . Es de hacer notar que, imperando un…"/>
          <p:cNvSpPr txBox="1"/>
          <p:nvPr/>
        </p:nvSpPr>
        <p:spPr>
          <a:xfrm>
            <a:off x="463002" y="5701032"/>
            <a:ext cx="6846397" cy="34547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En  la  intersección  de  oferta  y  demanda  de  trabajo  se  establece  el  valor  de  equilibrio  de	pleno  empleo , N0 , y el valor del salario real de equilibrio,	(w/ p) 0 . Es de hacer notar que, imperando un</a:t>
            </a:r>
          </a:p>
          <a:p>
            <a:pPr indent="12700"/>
            <a:r>
              <a:t>supuesto  de  plena	flexibilidad    de  salarios  y precios,  este  mercado  se  halla  en  equilibrio</a:t>
            </a:r>
          </a:p>
          <a:p>
            <a:pPr indent="12700"/>
            <a:r>
              <a:t>automático  y permanente .</a:t>
            </a:r>
          </a:p>
          <a:p>
            <a:pPr indent="12700"/>
          </a:p>
          <a:p>
            <a:pPr indent="12700"/>
            <a:r>
              <a:t>La  curvatura  hacia  atrás  de  la oferta  de  trabajo    responde al probable  efecto  del ocio en los  salarios altos, consistente en que los trabajadores con mayores salarios valoran con mayor intensidad disponer de tiempo libre, y esto ocasiona una retracción de la cantidad de horas de  trabajo ofrecidas.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2" name="Se  atribuye,  asimismo,  a la demanda  de  trabajo la   característica  de  constituir  el  tramo descendente   de   la   función   de   productividad   marginal   del   factor PMgN ,   que   hace   que   los  empresarios contraten trabajadores hasta su"/>
          <p:cNvSpPr txBox="1"/>
          <p:nvPr/>
        </p:nvSpPr>
        <p:spPr>
          <a:xfrm>
            <a:off x="233680" y="466110"/>
            <a:ext cx="7185854" cy="49152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p>
          <a:p>
            <a:pPr indent="12700"/>
          </a:p>
          <a:p>
            <a:pPr indent="12700"/>
            <a:r>
              <a:t>Se  atribuye,  asimismo,  a la	demanda  de  trabajo	la   característica  de  constituir  el  tramo descendente   de   la   función   de   productividad   marginal   del   factor PMgN ,   que   hace   que   los  empresarios contraten trabajadores hasta su concurrencia con el salario real efectivamente</a:t>
            </a:r>
          </a:p>
          <a:p>
            <a:pPr indent="12700"/>
            <a:r>
              <a:t>abonado. </a:t>
            </a:r>
          </a:p>
          <a:p>
            <a:pPr indent="12700"/>
          </a:p>
          <a:p>
            <a:pPr indent="12700"/>
            <a:r>
              <a:t>Esta condición de equilibrio hace, en un  contexto  clásico  de  flexibilidad  plena,  que  todos los trabajadores encuentren empleo al salario de	subsistencia.</a:t>
            </a:r>
          </a:p>
          <a:p>
            <a:pPr indent="12700"/>
          </a:p>
          <a:p>
            <a:pPr indent="12700"/>
            <a:r>
              <a:t>La  demanda   de  trabajo  está  representada  por  las empresas, y nos permite explicar cómo se  determinan el nivel de producción y los precios de los bienes y servicios de toda la economía. El nivel de precios se determina a partir de la interacción entre Oferta y Demanda Agregadas, pero el mismo depende, a su vez, de:</a:t>
            </a:r>
          </a:p>
        </p:txBody>
      </p:sp>
      <p:sp>
        <p:nvSpPr>
          <p:cNvPr id="83" name="object 5"/>
          <p:cNvSpPr txBox="1"/>
          <p:nvPr/>
        </p:nvSpPr>
        <p:spPr>
          <a:xfrm>
            <a:off x="1321999" y="5763005"/>
            <a:ext cx="5128402" cy="14100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180473" indent="-180473">
              <a:buSzPct val="100000"/>
              <a:buChar char="•"/>
            </a:pPr>
            <a:r>
              <a:t>Costos salariales de las empresas;</a:t>
            </a:r>
          </a:p>
          <a:p>
            <a:pPr marL="180473" indent="-180473">
              <a:buSzPct val="100000"/>
              <a:buChar char="•"/>
            </a:pPr>
            <a:r>
              <a:t>Costos de materias primas</a:t>
            </a:r>
          </a:p>
          <a:p>
            <a:pPr marL="180473" indent="-180473">
              <a:buSzPct val="100000"/>
              <a:buChar char="•"/>
            </a:pPr>
            <a:r>
              <a:t>Costos de otros gastos de producción;</a:t>
            </a:r>
          </a:p>
          <a:p>
            <a:pPr marL="180473" indent="-180473">
              <a:buSzPct val="100000"/>
              <a:buChar char="•"/>
            </a:pPr>
            <a:r>
              <a:t>Nivel de beneficios esperados por el sector empresarial.</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object 8"/>
          <p:cNvSpPr txBox="1"/>
          <p:nvPr/>
        </p:nvSpPr>
        <p:spPr>
          <a:xfrm>
            <a:off x="365122" y="572389"/>
            <a:ext cx="7214113" cy="156096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defRPr sz="1400"/>
            </a:pPr>
            <a:r>
              <a:t>Visión macroeconómica del mercado de trabajo         </a:t>
            </a:r>
          </a:p>
          <a:p>
            <a:pPr indent="12700">
              <a:defRPr sz="1400"/>
            </a:pPr>
          </a:p>
          <a:p>
            <a:pPr marL="140368" indent="-140368">
              <a:buSzPct val="100000"/>
              <a:buChar char="•"/>
              <a:defRPr sz="1400"/>
            </a:pPr>
            <a:r>
              <a:t>Población activa. Número de personas dentro de la población civil que están trabajando o  buscando trabajo.</a:t>
            </a:r>
          </a:p>
          <a:p>
            <a:pPr marL="140368" indent="-140368">
              <a:buSzPct val="100000"/>
              <a:buChar char="•"/>
              <a:defRPr sz="1400"/>
            </a:pPr>
            <a:r>
              <a:t>Población  inactiva.   Número de personas de  la población  civil  que no trabajan y tampoco buscan un trabajo (trabajo doméstico). Incluye a los trabajadores desanimados o cansados de  buscar trabajo activamente y que han desistido temporalmente de esa búsqueda.</a:t>
            </a:r>
          </a:p>
        </p:txBody>
      </p:sp>
      <p:sp>
        <p:nvSpPr>
          <p:cNvPr id="86" name="object 9"/>
          <p:cNvSpPr txBox="1"/>
          <p:nvPr/>
        </p:nvSpPr>
        <p:spPr>
          <a:xfrm>
            <a:off x="2723513" y="3464561"/>
            <a:ext cx="3423922" cy="127001"/>
          </a:xfrm>
          <a:prstGeom prst="rect">
            <a:avLst/>
          </a:prstGeom>
          <a:ln w="12700">
            <a:miter lim="400000"/>
          </a:ln>
        </p:spPr>
        <p:txBody>
          <a:bodyPr lIns="0" tIns="0" rIns="0" bIns="0">
            <a:spAutoFit/>
          </a:bodyPr>
          <a:lstStyle/>
          <a:p>
            <a:pPr indent="12700">
              <a:defRPr spc="35" sz="800">
                <a:latin typeface="Times New Roman"/>
                <a:ea typeface="Times New Roman"/>
                <a:cs typeface="Times New Roman"/>
                <a:sym typeface="Times New Roman"/>
              </a:defRPr>
            </a:pPr>
          </a:p>
        </p:txBody>
      </p:sp>
      <p:sp>
        <p:nvSpPr>
          <p:cNvPr id="87" name="object 10"/>
          <p:cNvSpPr txBox="1"/>
          <p:nvPr/>
        </p:nvSpPr>
        <p:spPr>
          <a:xfrm>
            <a:off x="336477" y="2534853"/>
            <a:ext cx="7099446" cy="156096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140368" indent="-140368">
              <a:buSzPct val="100000"/>
              <a:buChar char="•"/>
              <a:defRPr sz="1400"/>
            </a:pPr>
            <a:r>
              <a:t>Población  empleada. Número  de   personas  dentro  de   la población   activa   que  están</a:t>
            </a:r>
          </a:p>
          <a:p>
            <a:pPr marL="140368" indent="-140368">
              <a:buSzPct val="100000"/>
              <a:buChar char="•"/>
              <a:defRPr sz="1400"/>
            </a:pPr>
            <a:r>
              <a:t>trabajando.</a:t>
            </a:r>
          </a:p>
          <a:p>
            <a:pPr marL="140368" indent="-140368">
              <a:buSzPct val="100000"/>
              <a:buChar char="•"/>
              <a:defRPr sz="1400"/>
            </a:pPr>
            <a:r>
              <a:t>Población  desempleada. Número de personas dentro de la población activa que no están  trabajando.</a:t>
            </a:r>
          </a:p>
          <a:p>
            <a:pPr marL="140368" indent="-140368">
              <a:buSzPct val="100000"/>
              <a:buChar char="•"/>
              <a:defRPr sz="1400"/>
            </a:pPr>
            <a:r>
              <a:t>Población  sub empleada. Número de personas dentro de la población activa que están  trabajando una cantidad menor de horas a las que desearían en condiciones normales.</a:t>
            </a:r>
          </a:p>
        </p:txBody>
      </p:sp>
      <p:sp>
        <p:nvSpPr>
          <p:cNvPr id="88" name="object 11"/>
          <p:cNvSpPr txBox="1"/>
          <p:nvPr/>
        </p:nvSpPr>
        <p:spPr>
          <a:xfrm>
            <a:off x="1345183" y="4208271"/>
            <a:ext cx="4841876" cy="3683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259079" algn="ctr">
              <a:lnSpc>
                <a:spcPts val="1200"/>
              </a:lnSpc>
              <a:defRPr spc="19" sz="1100">
                <a:latin typeface="Cambria Math"/>
                <a:ea typeface="Cambria Math"/>
                <a:cs typeface="Cambria Math"/>
                <a:sym typeface="Cambria Math"/>
              </a:defRPr>
            </a:pPr>
            <a:r>
              <a:t>𝐶i𝑣i𝑙e𝑠</a:t>
            </a:r>
            <a:r>
              <a:rPr spc="79"/>
              <a:t> </a:t>
            </a:r>
            <a:r>
              <a:t>=</a:t>
            </a:r>
            <a:r>
              <a:rPr spc="55"/>
              <a:t> </a:t>
            </a:r>
            <a:r>
              <a:rPr spc="15"/>
              <a:t>𝐴𝑐𝑡i𝑣o𝑠</a:t>
            </a:r>
            <a:r>
              <a:rPr spc="25"/>
              <a:t> </a:t>
            </a:r>
            <a:r>
              <a:t>+</a:t>
            </a:r>
            <a:r>
              <a:rPr spc="-4"/>
              <a:t> </a:t>
            </a:r>
            <a:r>
              <a:rPr spc="15"/>
              <a:t>𝐼𝑛𝑎𝑐𝑡i𝑣o𝑠</a:t>
            </a:r>
          </a:p>
          <a:p>
            <a:pPr indent="257175" algn="ctr">
              <a:defRPr spc="15" sz="1100">
                <a:latin typeface="Cambria Math"/>
                <a:ea typeface="Cambria Math"/>
                <a:cs typeface="Cambria Math"/>
                <a:sym typeface="Cambria Math"/>
              </a:defRPr>
            </a:pPr>
            <a:r>
              <a:t>𝐴𝑐𝑡i𝑣o𝑠</a:t>
            </a:r>
            <a:r>
              <a:rPr spc="90"/>
              <a:t> </a:t>
            </a:r>
            <a:r>
              <a:rPr spc="19"/>
              <a:t>=</a:t>
            </a:r>
            <a:r>
              <a:rPr spc="70"/>
              <a:t> </a:t>
            </a:r>
            <a:r>
              <a:rPr spc="9"/>
              <a:t>𝐸𝑚𝑝𝑙e𝑎𝑑o𝑠</a:t>
            </a:r>
            <a:r>
              <a:rPr spc="55"/>
              <a:t> </a:t>
            </a:r>
            <a:r>
              <a:rPr spc="19"/>
              <a:t>+</a:t>
            </a:r>
            <a:r>
              <a:rPr spc="4"/>
              <a:t> </a:t>
            </a:r>
            <a:r>
              <a:rPr spc="9"/>
              <a:t>𝐷e𝑠e𝑚𝑝𝑙e𝑎𝑑o𝑠</a:t>
            </a:r>
          </a:p>
        </p:txBody>
      </p:sp>
      <p:sp>
        <p:nvSpPr>
          <p:cNvPr id="89" name="object 12"/>
          <p:cNvSpPr/>
          <p:nvPr/>
        </p:nvSpPr>
        <p:spPr>
          <a:xfrm>
            <a:off x="3087622" y="5233923"/>
            <a:ext cx="481587" cy="12701"/>
          </a:xfrm>
          <a:prstGeom prst="rect">
            <a:avLst/>
          </a:prstGeom>
          <a:solidFill>
            <a:srgbClr val="000000"/>
          </a:solidFill>
          <a:ln w="12700">
            <a:miter lim="400000"/>
          </a:ln>
        </p:spPr>
        <p:txBody>
          <a:bodyPr lIns="45719" rIns="45719"/>
          <a:lstStyle/>
          <a:p>
            <a:pPr/>
          </a:p>
        </p:txBody>
      </p:sp>
      <p:sp>
        <p:nvSpPr>
          <p:cNvPr id="90" name="object 13"/>
          <p:cNvSpPr txBox="1"/>
          <p:nvPr/>
        </p:nvSpPr>
        <p:spPr>
          <a:xfrm>
            <a:off x="1700275" y="5140578"/>
            <a:ext cx="3745867"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spcBef>
                <a:spcPts val="100"/>
              </a:spcBef>
              <a:tabLst>
                <a:tab pos="2298700" algn="l"/>
              </a:tabLst>
              <a:defRPr spc="9" sz="1100">
                <a:latin typeface="Cambria Math"/>
                <a:ea typeface="Cambria Math"/>
                <a:cs typeface="Cambria Math"/>
                <a:sym typeface="Cambria Math"/>
              </a:defRPr>
            </a:pPr>
            <a:r>
              <a:t>𝑇𝑎𝑠𝑎</a:t>
            </a:r>
            <a:r>
              <a:rPr spc="39"/>
              <a:t> </a:t>
            </a:r>
            <a:r>
              <a:rPr spc="15"/>
              <a:t>𝑑e</a:t>
            </a:r>
            <a:r>
              <a:rPr spc="35"/>
              <a:t> </a:t>
            </a:r>
            <a:r>
              <a:rPr spc="19"/>
              <a:t>𝑎𝑐𝑡i𝑣i𝑑𝑎𝑑</a:t>
            </a:r>
            <a:r>
              <a:rPr spc="130"/>
              <a:t> </a:t>
            </a:r>
            <a:r>
              <a:rPr spc="19"/>
              <a:t>=	</a:t>
            </a:r>
            <a:r>
              <a:rPr spc="4"/>
              <a:t>𝑇𝑎𝑠𝑎</a:t>
            </a:r>
            <a:r>
              <a:rPr spc="39"/>
              <a:t> </a:t>
            </a:r>
            <a:r>
              <a:rPr spc="15"/>
              <a:t>𝑑e </a:t>
            </a:r>
            <a:r>
              <a:rPr spc="19"/>
              <a:t>i𝑛𝑎𝑐𝑡i𝑣i𝑑𝑎𝑑</a:t>
            </a:r>
            <a:r>
              <a:rPr spc="95"/>
              <a:t> </a:t>
            </a:r>
            <a:r>
              <a:rPr spc="19"/>
              <a:t>=</a:t>
            </a:r>
          </a:p>
        </p:txBody>
      </p:sp>
      <p:sp>
        <p:nvSpPr>
          <p:cNvPr id="91" name="object 14"/>
          <p:cNvSpPr txBox="1"/>
          <p:nvPr/>
        </p:nvSpPr>
        <p:spPr>
          <a:xfrm>
            <a:off x="1345182" y="4922774"/>
            <a:ext cx="4744722" cy="29978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227329" indent="-215265">
              <a:lnSpc>
                <a:spcPts val="900"/>
              </a:lnSpc>
              <a:buSzPct val="100000"/>
              <a:buFont typeface="Symbol"/>
              <a:buChar char="·"/>
              <a:tabLst>
                <a:tab pos="215900" algn="l"/>
                <a:tab pos="215900" algn="l"/>
              </a:tabLst>
              <a:defRPr i="1" spc="30" sz="800">
                <a:latin typeface="Times New Roman"/>
                <a:ea typeface="Times New Roman"/>
                <a:cs typeface="Times New Roman"/>
                <a:sym typeface="Times New Roman"/>
              </a:defRPr>
            </a:pPr>
            <a:r>
              <a:t>Tasa</a:t>
            </a:r>
            <a:r>
              <a:rPr spc="75"/>
              <a:t> </a:t>
            </a:r>
            <a:r>
              <a:rPr spc="35"/>
              <a:t>de</a:t>
            </a:r>
            <a:r>
              <a:rPr spc="90"/>
              <a:t> </a:t>
            </a:r>
            <a:r>
              <a:rPr spc="25"/>
              <a:t>actividad.  </a:t>
            </a:r>
            <a:r>
              <a:rPr spc="200"/>
              <a:t> </a:t>
            </a:r>
            <a:r>
              <a:rPr i="0" spc="25"/>
              <a:t>Cociente</a:t>
            </a:r>
            <a:r>
              <a:rPr i="0" spc="90"/>
              <a:t> </a:t>
            </a:r>
            <a:r>
              <a:rPr i="0" spc="35"/>
              <a:t>entre</a:t>
            </a:r>
            <a:r>
              <a:rPr i="0" spc="95"/>
              <a:t> </a:t>
            </a:r>
            <a:r>
              <a:rPr i="0" spc="-5"/>
              <a:t>la</a:t>
            </a:r>
            <a:r>
              <a:rPr i="0" spc="114"/>
              <a:t> </a:t>
            </a:r>
            <a:r>
              <a:rPr i="0" spc="25"/>
              <a:t>población</a:t>
            </a:r>
            <a:r>
              <a:rPr i="0" spc="145"/>
              <a:t> </a:t>
            </a:r>
            <a:r>
              <a:rPr i="0" spc="15"/>
              <a:t>activa</a:t>
            </a:r>
            <a:r>
              <a:rPr i="0" spc="125"/>
              <a:t> </a:t>
            </a:r>
            <a:r>
              <a:rPr i="0" spc="-5"/>
              <a:t>y</a:t>
            </a:r>
            <a:r>
              <a:rPr i="0" spc="75"/>
              <a:t> </a:t>
            </a:r>
            <a:r>
              <a:rPr i="0" spc="0"/>
              <a:t>la</a:t>
            </a:r>
            <a:r>
              <a:rPr i="0" spc="130"/>
              <a:t> </a:t>
            </a:r>
            <a:r>
              <a:rPr i="0" spc="25"/>
              <a:t>población</a:t>
            </a:r>
            <a:r>
              <a:rPr i="0" spc="130"/>
              <a:t> </a:t>
            </a:r>
            <a:r>
              <a:rPr i="0" spc="5"/>
              <a:t>civil.</a:t>
            </a:r>
          </a:p>
          <a:p>
            <a:pPr indent="1741804">
              <a:lnSpc>
                <a:spcPts val="1200"/>
              </a:lnSpc>
              <a:tabLst>
                <a:tab pos="4114800" algn="l"/>
              </a:tabLst>
              <a:defRPr spc="15" sz="1100">
                <a:latin typeface="Cambria Math"/>
                <a:ea typeface="Cambria Math"/>
                <a:cs typeface="Cambria Math"/>
                <a:sym typeface="Cambria Math"/>
              </a:defRPr>
            </a:pPr>
            <a:r>
              <a:t>𝐴</a:t>
            </a:r>
            <a:r>
              <a:rPr spc="30"/>
              <a:t>𝑐</a:t>
            </a:r>
            <a:r>
              <a:rPr spc="0"/>
              <a:t>𝑡</a:t>
            </a:r>
            <a:r>
              <a:rPr spc="50"/>
              <a:t>i</a:t>
            </a:r>
            <a:r>
              <a:rPr spc="35"/>
              <a:t>𝑣</a:t>
            </a:r>
            <a:r>
              <a:rPr spc="25"/>
              <a:t>o𝑠</a:t>
            </a:r>
            <a:r>
              <a:rPr spc="0"/>
              <a:t>	</a:t>
            </a:r>
            <a:r>
              <a:rPr spc="25"/>
              <a:t>𝐼</a:t>
            </a:r>
            <a:r>
              <a:rPr spc="9"/>
              <a:t>𝑛</a:t>
            </a:r>
            <a:r>
              <a:rPr spc="19"/>
              <a:t>𝑎𝑐</a:t>
            </a:r>
            <a:r>
              <a:rPr spc="35"/>
              <a:t>𝑡</a:t>
            </a:r>
            <a:r>
              <a:rPr spc="50"/>
              <a:t>i</a:t>
            </a:r>
            <a:r>
              <a:rPr spc="25"/>
              <a:t>𝑣o𝑠</a:t>
            </a:r>
          </a:p>
        </p:txBody>
      </p:sp>
      <p:sp>
        <p:nvSpPr>
          <p:cNvPr id="92" name="object 15"/>
          <p:cNvSpPr txBox="1"/>
          <p:nvPr/>
        </p:nvSpPr>
        <p:spPr>
          <a:xfrm>
            <a:off x="3094734" y="5236590"/>
            <a:ext cx="291211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tabLst>
                <a:tab pos="2451100" algn="l"/>
              </a:tabLst>
              <a:defRPr spc="19" sz="1100">
                <a:latin typeface="Cambria Math"/>
                <a:ea typeface="Cambria Math"/>
                <a:cs typeface="Cambria Math"/>
                <a:sym typeface="Cambria Math"/>
              </a:defRPr>
            </a:lvl1pPr>
          </a:lstStyle>
          <a:p>
            <a:pPr/>
            <a:r>
              <a:t>𝐶i𝑣i𝑙e𝑠	𝐶i𝑣i𝑙e𝑠</a:t>
            </a:r>
          </a:p>
        </p:txBody>
      </p:sp>
      <p:sp>
        <p:nvSpPr>
          <p:cNvPr id="93" name="object 16"/>
          <p:cNvSpPr/>
          <p:nvPr/>
        </p:nvSpPr>
        <p:spPr>
          <a:xfrm>
            <a:off x="5472684" y="5233923"/>
            <a:ext cx="608078" cy="12701"/>
          </a:xfrm>
          <a:prstGeom prst="rect">
            <a:avLst/>
          </a:prstGeom>
          <a:solidFill>
            <a:srgbClr val="000000"/>
          </a:solidFill>
          <a:ln w="12700">
            <a:miter lim="400000"/>
          </a:ln>
        </p:spPr>
        <p:txBody>
          <a:bodyPr lIns="45719" rIns="45719"/>
          <a:lstStyle/>
          <a:p>
            <a:pPr/>
          </a:p>
        </p:txBody>
      </p:sp>
      <p:sp>
        <p:nvSpPr>
          <p:cNvPr id="94" name="object 17"/>
          <p:cNvSpPr txBox="1"/>
          <p:nvPr/>
        </p:nvSpPr>
        <p:spPr>
          <a:xfrm>
            <a:off x="1345183" y="5504940"/>
            <a:ext cx="3990976"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227329" indent="-215265">
              <a:buSzPct val="100000"/>
              <a:buFont typeface="Symbol"/>
              <a:buChar char="·"/>
              <a:tabLst>
                <a:tab pos="215900" algn="l"/>
                <a:tab pos="215900" algn="l"/>
              </a:tabLst>
              <a:defRPr i="1" spc="30" sz="800">
                <a:latin typeface="Times New Roman"/>
                <a:ea typeface="Times New Roman"/>
                <a:cs typeface="Times New Roman"/>
                <a:sym typeface="Times New Roman"/>
              </a:defRPr>
            </a:pPr>
            <a:r>
              <a:t>Tasa</a:t>
            </a:r>
            <a:r>
              <a:rPr spc="75"/>
              <a:t> </a:t>
            </a:r>
            <a:r>
              <a:rPr spc="35"/>
              <a:t>de</a:t>
            </a:r>
            <a:r>
              <a:rPr spc="80"/>
              <a:t> </a:t>
            </a:r>
            <a:r>
              <a:rPr spc="25"/>
              <a:t>empleo.  </a:t>
            </a:r>
            <a:r>
              <a:rPr spc="104"/>
              <a:t> </a:t>
            </a:r>
            <a:r>
              <a:rPr i="0" spc="25"/>
              <a:t>Cociente</a:t>
            </a:r>
            <a:r>
              <a:rPr i="0" spc="90"/>
              <a:t> </a:t>
            </a:r>
            <a:r>
              <a:rPr i="0"/>
              <a:t>entre</a:t>
            </a:r>
            <a:r>
              <a:rPr i="0" spc="135"/>
              <a:t> </a:t>
            </a:r>
            <a:r>
              <a:rPr i="0" spc="-5"/>
              <a:t>la</a:t>
            </a:r>
            <a:r>
              <a:rPr i="0" spc="114"/>
              <a:t> </a:t>
            </a:r>
            <a:r>
              <a:rPr i="0" spc="25"/>
              <a:t>población</a:t>
            </a:r>
            <a:r>
              <a:rPr i="0" spc="140"/>
              <a:t> </a:t>
            </a:r>
            <a:r>
              <a:rPr i="0"/>
              <a:t>empleada</a:t>
            </a:r>
            <a:r>
              <a:rPr i="0" spc="110"/>
              <a:t> </a:t>
            </a:r>
            <a:r>
              <a:rPr i="0" spc="-5"/>
              <a:t>y</a:t>
            </a:r>
            <a:r>
              <a:rPr i="0" spc="70"/>
              <a:t> </a:t>
            </a:r>
            <a:r>
              <a:rPr i="0" spc="0"/>
              <a:t>la</a:t>
            </a:r>
            <a:r>
              <a:rPr i="0" spc="130"/>
              <a:t> </a:t>
            </a:r>
            <a:r>
              <a:rPr i="0" spc="25"/>
              <a:t>población</a:t>
            </a:r>
            <a:r>
              <a:rPr i="0" spc="130"/>
              <a:t> </a:t>
            </a:r>
            <a:r>
              <a:rPr i="0" spc="25"/>
              <a:t>activa.</a:t>
            </a:r>
          </a:p>
        </p:txBody>
      </p:sp>
      <p:sp>
        <p:nvSpPr>
          <p:cNvPr id="95" name="object 18"/>
          <p:cNvSpPr txBox="1"/>
          <p:nvPr/>
        </p:nvSpPr>
        <p:spPr>
          <a:xfrm>
            <a:off x="1592071" y="5725795"/>
            <a:ext cx="1175387"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spcBef>
                <a:spcPts val="100"/>
              </a:spcBef>
              <a:defRPr spc="9" sz="1100">
                <a:latin typeface="Cambria Math"/>
                <a:ea typeface="Cambria Math"/>
                <a:cs typeface="Cambria Math"/>
                <a:sym typeface="Cambria Math"/>
              </a:defRPr>
            </a:pPr>
            <a:r>
              <a:t>𝑇𝑎𝑠𝑎</a:t>
            </a:r>
            <a:r>
              <a:rPr spc="30"/>
              <a:t> </a:t>
            </a:r>
            <a:r>
              <a:t>𝑑e</a:t>
            </a:r>
            <a:r>
              <a:rPr spc="25"/>
              <a:t> </a:t>
            </a:r>
            <a:r>
              <a:rPr spc="15"/>
              <a:t>e𝑚𝑝𝑙eo</a:t>
            </a:r>
            <a:r>
              <a:rPr spc="65"/>
              <a:t> </a:t>
            </a:r>
            <a:r>
              <a:rPr spc="19"/>
              <a:t>=</a:t>
            </a:r>
          </a:p>
        </p:txBody>
      </p:sp>
      <p:sp>
        <p:nvSpPr>
          <p:cNvPr id="96" name="object 19"/>
          <p:cNvSpPr/>
          <p:nvPr/>
        </p:nvSpPr>
        <p:spPr>
          <a:xfrm>
            <a:off x="2793492" y="5818376"/>
            <a:ext cx="713234" cy="12701"/>
          </a:xfrm>
          <a:prstGeom prst="rect">
            <a:avLst/>
          </a:prstGeom>
          <a:solidFill>
            <a:srgbClr val="000000"/>
          </a:solidFill>
          <a:ln w="12700">
            <a:miter lim="400000"/>
          </a:ln>
        </p:spPr>
        <p:txBody>
          <a:bodyPr lIns="45719" rIns="45719"/>
          <a:lstStyle/>
          <a:p>
            <a:pPr/>
          </a:p>
        </p:txBody>
      </p:sp>
      <p:sp>
        <p:nvSpPr>
          <p:cNvPr id="97" name="object 20"/>
          <p:cNvSpPr txBox="1"/>
          <p:nvPr/>
        </p:nvSpPr>
        <p:spPr>
          <a:xfrm>
            <a:off x="3833876" y="5725795"/>
            <a:ext cx="139446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spcBef>
                <a:spcPts val="100"/>
              </a:spcBef>
              <a:defRPr spc="9" sz="1100">
                <a:latin typeface="Cambria Math"/>
                <a:ea typeface="Cambria Math"/>
                <a:cs typeface="Cambria Math"/>
                <a:sym typeface="Cambria Math"/>
              </a:defRPr>
            </a:pPr>
            <a:r>
              <a:t>𝑇𝑎𝑠𝑎</a:t>
            </a:r>
            <a:r>
              <a:rPr spc="19"/>
              <a:t> </a:t>
            </a:r>
            <a:r>
              <a:t>𝑑e</a:t>
            </a:r>
            <a:r>
              <a:rPr spc="39"/>
              <a:t> </a:t>
            </a:r>
            <a:r>
              <a:t>𝑑e𝑠e𝑚𝑝𝑙eo</a:t>
            </a:r>
            <a:r>
              <a:rPr spc="85"/>
              <a:t> </a:t>
            </a:r>
            <a:r>
              <a:rPr spc="19"/>
              <a:t>=</a:t>
            </a:r>
          </a:p>
        </p:txBody>
      </p:sp>
      <p:sp>
        <p:nvSpPr>
          <p:cNvPr id="98" name="object 21"/>
          <p:cNvSpPr txBox="1"/>
          <p:nvPr/>
        </p:nvSpPr>
        <p:spPr>
          <a:xfrm>
            <a:off x="2780792" y="5616066"/>
            <a:ext cx="341630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tabLst>
                <a:tab pos="2463800" algn="l"/>
              </a:tabLst>
              <a:defRPr spc="9" sz="1100">
                <a:latin typeface="Cambria Math"/>
                <a:ea typeface="Cambria Math"/>
                <a:cs typeface="Cambria Math"/>
                <a:sym typeface="Cambria Math"/>
              </a:defRPr>
            </a:lvl1pPr>
          </a:lstStyle>
          <a:p>
            <a:pPr/>
            <a:r>
              <a:t>𝐸𝑚𝑝𝑙e𝑎𝑑o𝑠	𝐷e𝑠e𝑚𝑝𝑙e𝑎𝑑o𝑠</a:t>
            </a:r>
          </a:p>
        </p:txBody>
      </p:sp>
      <p:sp>
        <p:nvSpPr>
          <p:cNvPr id="99" name="object 22"/>
          <p:cNvSpPr txBox="1"/>
          <p:nvPr/>
        </p:nvSpPr>
        <p:spPr>
          <a:xfrm>
            <a:off x="2898138" y="5821807"/>
            <a:ext cx="3074672"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spcBef>
                <a:spcPts val="100"/>
              </a:spcBef>
              <a:tabLst>
                <a:tab pos="2578100" algn="l"/>
              </a:tabLst>
              <a:defRPr spc="15" sz="1100">
                <a:latin typeface="Cambria Math"/>
                <a:ea typeface="Cambria Math"/>
                <a:cs typeface="Cambria Math"/>
                <a:sym typeface="Cambria Math"/>
              </a:defRPr>
            </a:pPr>
            <a:r>
              <a:t>𝐴</a:t>
            </a:r>
            <a:r>
              <a:rPr spc="19"/>
              <a:t>𝑐</a:t>
            </a:r>
            <a:r>
              <a:rPr spc="25"/>
              <a:t>𝑡</a:t>
            </a:r>
            <a:r>
              <a:rPr spc="50"/>
              <a:t>i</a:t>
            </a:r>
            <a:r>
              <a:rPr spc="9"/>
              <a:t>𝑣</a:t>
            </a:r>
            <a:r>
              <a:rPr spc="25"/>
              <a:t>o𝑠</a:t>
            </a:r>
            <a:r>
              <a:rPr spc="0"/>
              <a:t>	</a:t>
            </a:r>
            <a:r>
              <a:t>𝐴</a:t>
            </a:r>
            <a:r>
              <a:rPr spc="19"/>
              <a:t>𝑐</a:t>
            </a:r>
            <a:r>
              <a:rPr spc="25"/>
              <a:t>𝑡</a:t>
            </a:r>
            <a:r>
              <a:rPr spc="39"/>
              <a:t>i</a:t>
            </a:r>
            <a:r>
              <a:rPr spc="35"/>
              <a:t>𝑣</a:t>
            </a:r>
            <a:r>
              <a:rPr spc="25"/>
              <a:t>o𝑠</a:t>
            </a:r>
          </a:p>
        </p:txBody>
      </p:sp>
      <p:sp>
        <p:nvSpPr>
          <p:cNvPr id="100" name="object 23"/>
          <p:cNvSpPr/>
          <p:nvPr/>
        </p:nvSpPr>
        <p:spPr>
          <a:xfrm>
            <a:off x="5256276" y="5818376"/>
            <a:ext cx="932690" cy="12701"/>
          </a:xfrm>
          <a:prstGeom prst="rect">
            <a:avLst/>
          </a:prstGeom>
          <a:solidFill>
            <a:srgbClr val="000000"/>
          </a:solidFill>
          <a:ln w="12700">
            <a:miter lim="400000"/>
          </a:ln>
        </p:spPr>
        <p:txBody>
          <a:bodyPr lIns="45719" rIns="45719"/>
          <a:lstStyle/>
          <a:p>
            <a:pPr/>
          </a:p>
        </p:txBody>
      </p:sp>
      <p:sp>
        <p:nvSpPr>
          <p:cNvPr id="101" name="object 24"/>
          <p:cNvSpPr txBox="1"/>
          <p:nvPr/>
        </p:nvSpPr>
        <p:spPr>
          <a:xfrm>
            <a:off x="2710688" y="6051929"/>
            <a:ext cx="140081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spcBef>
                <a:spcPts val="100"/>
              </a:spcBef>
              <a:defRPr spc="9" sz="1100">
                <a:latin typeface="Cambria Math"/>
                <a:ea typeface="Cambria Math"/>
                <a:cs typeface="Cambria Math"/>
                <a:sym typeface="Cambria Math"/>
              </a:defRPr>
            </a:pPr>
            <a:r>
              <a:t>𝑇𝑎𝑠𝑎</a:t>
            </a:r>
            <a:r>
              <a:rPr spc="19"/>
              <a:t> </a:t>
            </a:r>
            <a:r>
              <a:t>𝑑e</a:t>
            </a:r>
            <a:r>
              <a:rPr spc="35"/>
              <a:t> </a:t>
            </a:r>
            <a:r>
              <a:t>𝑠𝑢𝑏e𝑚𝑝𝑙eo</a:t>
            </a:r>
            <a:r>
              <a:rPr spc="85"/>
              <a:t> </a:t>
            </a:r>
            <a:r>
              <a:rPr spc="19"/>
              <a:t>=</a:t>
            </a:r>
          </a:p>
        </p:txBody>
      </p:sp>
      <p:sp>
        <p:nvSpPr>
          <p:cNvPr id="102" name="object 25"/>
          <p:cNvSpPr txBox="1"/>
          <p:nvPr/>
        </p:nvSpPr>
        <p:spPr>
          <a:xfrm>
            <a:off x="4124959" y="5943727"/>
            <a:ext cx="953136"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defRPr spc="9" sz="1100">
                <a:latin typeface="Cambria Math"/>
                <a:ea typeface="Cambria Math"/>
                <a:cs typeface="Cambria Math"/>
                <a:sym typeface="Cambria Math"/>
              </a:defRPr>
            </a:lvl1pPr>
          </a:lstStyle>
          <a:p>
            <a:pPr/>
            <a:r>
              <a:t>𝑆𝑢𝑏e𝑚𝑝𝑙e𝑎𝑑o𝑠</a:t>
            </a:r>
          </a:p>
        </p:txBody>
      </p:sp>
      <p:sp>
        <p:nvSpPr>
          <p:cNvPr id="103" name="object 26"/>
          <p:cNvSpPr txBox="1"/>
          <p:nvPr/>
        </p:nvSpPr>
        <p:spPr>
          <a:xfrm>
            <a:off x="4350510" y="6147942"/>
            <a:ext cx="500381" cy="2159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defRPr spc="9" sz="1100">
                <a:latin typeface="Cambria Math"/>
                <a:ea typeface="Cambria Math"/>
                <a:cs typeface="Cambria Math"/>
                <a:sym typeface="Cambria Math"/>
              </a:defRPr>
            </a:lvl1pPr>
          </a:lstStyle>
          <a:p>
            <a:pPr/>
            <a:r>
              <a:t>𝐴𝑐𝑡i𝑣o𝑠</a:t>
            </a:r>
          </a:p>
        </p:txBody>
      </p:sp>
      <p:sp>
        <p:nvSpPr>
          <p:cNvPr id="104" name="object 27"/>
          <p:cNvSpPr/>
          <p:nvPr/>
        </p:nvSpPr>
        <p:spPr>
          <a:xfrm>
            <a:off x="4137659" y="6145274"/>
            <a:ext cx="931163" cy="12701"/>
          </a:xfrm>
          <a:prstGeom prst="rect">
            <a:avLst/>
          </a:prstGeom>
          <a:solidFill>
            <a:srgbClr val="000000"/>
          </a:solidFill>
          <a:ln w="12700">
            <a:miter lim="400000"/>
          </a:ln>
        </p:spPr>
        <p:txBody>
          <a:bodyPr lIns="45719" rIns="45719"/>
          <a:lstStyle/>
          <a:p>
            <a:pPr/>
          </a:p>
        </p:txBody>
      </p:sp>
      <p:grpSp>
        <p:nvGrpSpPr>
          <p:cNvPr id="115" name="Agrupar"/>
          <p:cNvGrpSpPr/>
          <p:nvPr/>
        </p:nvGrpSpPr>
        <p:grpSpPr>
          <a:xfrm>
            <a:off x="570271" y="6746876"/>
            <a:ext cx="6005875" cy="2556940"/>
            <a:chOff x="0" y="0"/>
            <a:chExt cx="6005873" cy="2556939"/>
          </a:xfrm>
        </p:grpSpPr>
        <p:sp>
          <p:nvSpPr>
            <p:cNvPr id="105" name="object 28"/>
            <p:cNvSpPr txBox="1"/>
            <p:nvPr/>
          </p:nvSpPr>
          <p:spPr>
            <a:xfrm>
              <a:off x="1187594" y="0"/>
              <a:ext cx="697478" cy="1783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defRPr b="1" spc="40" sz="800">
                  <a:latin typeface="Times New Roman"/>
                  <a:ea typeface="Times New Roman"/>
                  <a:cs typeface="Times New Roman"/>
                  <a:sym typeface="Times New Roman"/>
                </a:defRPr>
              </a:lvl1pPr>
            </a:lstStyle>
            <a:p>
              <a:pPr/>
              <a:r>
                <a:t>Inactivos</a:t>
              </a:r>
            </a:p>
          </p:txBody>
        </p:sp>
        <p:sp>
          <p:nvSpPr>
            <p:cNvPr id="106" name="object 29"/>
            <p:cNvSpPr txBox="1"/>
            <p:nvPr/>
          </p:nvSpPr>
          <p:spPr>
            <a:xfrm>
              <a:off x="3561517" y="0"/>
              <a:ext cx="1025705" cy="1783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defRPr b="1" spc="30" sz="800">
                  <a:latin typeface="Times New Roman"/>
                  <a:ea typeface="Times New Roman"/>
                  <a:cs typeface="Times New Roman"/>
                  <a:sym typeface="Times New Roman"/>
                </a:defRPr>
              </a:pPr>
              <a:r>
                <a:t>Activos</a:t>
              </a:r>
              <a:r>
                <a:rPr spc="85"/>
                <a:t> </a:t>
              </a:r>
              <a:r>
                <a:rPr spc="-5"/>
                <a:t>(PEA)</a:t>
              </a:r>
            </a:p>
          </p:txBody>
        </p:sp>
        <p:sp>
          <p:nvSpPr>
            <p:cNvPr id="107" name="object 30"/>
            <p:cNvSpPr txBox="1"/>
            <p:nvPr/>
          </p:nvSpPr>
          <p:spPr>
            <a:xfrm>
              <a:off x="0" y="1251002"/>
              <a:ext cx="729588" cy="48039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marL="635" marR="5080" indent="11429">
                <a:lnSpc>
                  <a:spcPts val="900"/>
                </a:lnSpc>
                <a:spcBef>
                  <a:spcPts val="100"/>
                </a:spcBef>
                <a:defRPr b="1" spc="20" sz="800">
                  <a:latin typeface="Times New Roman"/>
                  <a:ea typeface="Times New Roman"/>
                  <a:cs typeface="Times New Roman"/>
                  <a:sym typeface="Times New Roman"/>
                </a:defRPr>
              </a:pPr>
              <a:r>
                <a:t>P</a:t>
              </a:r>
              <a:r>
                <a:rPr spc="45"/>
                <a:t>o</a:t>
              </a:r>
              <a:r>
                <a:t>b</a:t>
              </a:r>
              <a:r>
                <a:rPr spc="10"/>
                <a:t>l</a:t>
              </a:r>
              <a:r>
                <a:rPr spc="45"/>
                <a:t>a</a:t>
              </a:r>
              <a:r>
                <a:rPr spc="40"/>
                <a:t>ci</a:t>
              </a:r>
              <a:r>
                <a:rPr spc="50"/>
                <a:t>ó</a:t>
              </a:r>
              <a:r>
                <a:rPr spc="-5"/>
                <a:t>n  </a:t>
              </a:r>
              <a:r>
                <a:rPr spc="30"/>
                <a:t>civil</a:t>
              </a:r>
            </a:p>
            <a:p>
              <a:pPr indent="12700">
                <a:lnSpc>
                  <a:spcPts val="900"/>
                </a:lnSpc>
                <a:defRPr b="1" spc="35" sz="800">
                  <a:latin typeface="Times New Roman"/>
                  <a:ea typeface="Times New Roman"/>
                  <a:cs typeface="Times New Roman"/>
                  <a:sym typeface="Times New Roman"/>
                </a:defRPr>
              </a:pPr>
              <a:r>
                <a:t>total</a:t>
              </a:r>
            </a:p>
          </p:txBody>
        </p:sp>
        <p:sp>
          <p:nvSpPr>
            <p:cNvPr id="108" name="object 31"/>
            <p:cNvSpPr txBox="1"/>
            <p:nvPr/>
          </p:nvSpPr>
          <p:spPr>
            <a:xfrm>
              <a:off x="2990621" y="1788374"/>
              <a:ext cx="697478" cy="1783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a:lnSpc>
                  <a:spcPts val="900"/>
                </a:lnSpc>
                <a:defRPr b="1" spc="5" sz="800">
                  <a:latin typeface="Times New Roman"/>
                  <a:ea typeface="Times New Roman"/>
                  <a:cs typeface="Times New Roman"/>
                  <a:sym typeface="Times New Roman"/>
                </a:defRPr>
              </a:pPr>
              <a:r>
                <a:t>O</a:t>
              </a:r>
              <a:r>
                <a:rPr spc="65"/>
                <a:t>c</a:t>
              </a:r>
              <a:r>
                <a:rPr spc="30"/>
                <a:t>u</a:t>
              </a:r>
              <a:r>
                <a:rPr spc="35"/>
                <a:t>p</a:t>
              </a:r>
              <a:r>
                <a:rPr spc="30"/>
                <a:t>a</a:t>
              </a:r>
              <a:r>
                <a:rPr spc="15"/>
                <a:t>d</a:t>
              </a:r>
              <a:r>
                <a:rPr spc="65"/>
                <a:t>o</a:t>
              </a:r>
              <a:r>
                <a:rPr spc="-5"/>
                <a:t>s</a:t>
              </a:r>
            </a:p>
          </p:txBody>
        </p:sp>
        <p:graphicFrame>
          <p:nvGraphicFramePr>
            <p:cNvPr id="109" name="object 33"/>
            <p:cNvGraphicFramePr/>
            <p:nvPr/>
          </p:nvGraphicFramePr>
          <p:xfrm>
            <a:off x="976673" y="385239"/>
            <a:ext cx="5029201" cy="21717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208156"/>
                  <a:gridCol w="1356274"/>
                  <a:gridCol w="2420774"/>
                </a:tblGrid>
                <a:tr h="1659985">
                  <a:tc rowSpan="2">
                    <a:txBody>
                      <a:bodyPr/>
                      <a:lstStyle/>
                      <a:p>
                        <a:pPr>
                          <a:defRPr sz="1200">
                            <a:latin typeface="Times New Roman"/>
                            <a:ea typeface="Times New Roman"/>
                            <a:cs typeface="Times New Roman"/>
                            <a:sym typeface="Times New Roman"/>
                          </a:defRPr>
                        </a:pPr>
                      </a:p>
                      <a:p>
                        <a:pPr marR="283209" indent="91439">
                          <a:defRPr spc="5" sz="900">
                            <a:latin typeface="Times New Roman"/>
                            <a:ea typeface="Times New Roman"/>
                            <a:cs typeface="Times New Roman"/>
                            <a:sym typeface="Times New Roman"/>
                          </a:defRPr>
                        </a:pPr>
                        <a:r>
                          <a:t>P</a:t>
                        </a:r>
                        <a:r>
                          <a:rPr spc="0"/>
                          <a:t>o</a:t>
                        </a:r>
                        <a:r>
                          <a:rPr spc="-15"/>
                          <a:t>b</a:t>
                        </a:r>
                        <a:r>
                          <a:rPr spc="0"/>
                          <a:t>lación  </a:t>
                        </a:r>
                        <a:r>
                          <a:rPr spc="10"/>
                          <a:t>Inactiva </a:t>
                        </a:r>
                        <a:r>
                          <a:rPr spc="15"/>
                          <a:t> </a:t>
                        </a:r>
                        <a:r>
                          <a:rPr spc="10"/>
                          <a:t>(fuera </a:t>
                        </a:r>
                        <a:r>
                          <a:t>del </a:t>
                        </a:r>
                        <a:r>
                          <a:rPr spc="-209"/>
                          <a:t> </a:t>
                        </a:r>
                        <a:r>
                          <a:rPr spc="15"/>
                          <a:t>mercado </a:t>
                        </a:r>
                        <a:r>
                          <a:rPr spc="20"/>
                          <a:t> </a:t>
                        </a:r>
                        <a:r>
                          <a:rPr spc="10"/>
                          <a:t>laboral)</a:t>
                        </a:r>
                      </a:p>
                    </a:txBody>
                    <a:tcPr marL="0" marR="0" marT="0" marB="0" anchor="t" anchorCtr="0" horzOverflow="overflow">
                      <a:lnL>
                        <a:solidFill>
                          <a:srgbClr val="000000"/>
                        </a:solidFill>
                      </a:lnL>
                      <a:lnR>
                        <a:solidFill>
                          <a:srgbClr val="000000"/>
                        </a:solidFill>
                      </a:lnR>
                      <a:lnT>
                        <a:solidFill>
                          <a:srgbClr val="000000"/>
                        </a:solidFill>
                      </a:lnT>
                      <a:lnB>
                        <a:solidFill>
                          <a:srgbClr val="000000"/>
                        </a:solidFill>
                      </a:lnB>
                    </a:tcPr>
                  </a:tc>
                  <a:tc>
                    <a:txBody>
                      <a:bodyPr/>
                      <a:lstStyle/>
                      <a:p>
                        <a:pPr>
                          <a:defRPr sz="1000">
                            <a:latin typeface="Times New Roman"/>
                            <a:ea typeface="Times New Roman"/>
                            <a:cs typeface="Times New Roman"/>
                            <a:sym typeface="Times New Roman"/>
                          </a:defRPr>
                        </a:pPr>
                      </a:p>
                      <a:p>
                        <a:pPr>
                          <a:defRPr sz="1000">
                            <a:latin typeface="Times New Roman"/>
                            <a:ea typeface="Times New Roman"/>
                            <a:cs typeface="Times New Roman"/>
                            <a:sym typeface="Times New Roman"/>
                          </a:defRPr>
                        </a:pPr>
                      </a:p>
                      <a:p>
                        <a:pPr>
                          <a:defRPr sz="1100">
                            <a:latin typeface="Times New Roman"/>
                            <a:ea typeface="Times New Roman"/>
                            <a:cs typeface="Times New Roman"/>
                            <a:sym typeface="Times New Roman"/>
                          </a:defRPr>
                        </a:pPr>
                      </a:p>
                      <a:p>
                        <a:pPr indent="152400">
                          <a:defRPr spc="15" sz="900">
                            <a:latin typeface="Times New Roman"/>
                            <a:ea typeface="Times New Roman"/>
                            <a:cs typeface="Times New Roman"/>
                            <a:sym typeface="Times New Roman"/>
                          </a:defRPr>
                        </a:pPr>
                        <a:r>
                          <a:t>Subempleados</a:t>
                        </a:r>
                      </a:p>
                    </a:txBody>
                    <a:tcPr marL="0" marR="0" marT="0" marB="0" anchor="t" anchorCtr="0" horzOverflow="overflow">
                      <a:lnL>
                        <a:solidFill>
                          <a:srgbClr val="000000"/>
                        </a:solidFill>
                      </a:lnL>
                      <a:lnR>
                        <a:solidFill>
                          <a:srgbClr val="000000"/>
                        </a:solidFill>
                      </a:lnR>
                      <a:lnT>
                        <a:solidFill>
                          <a:srgbClr val="000000"/>
                        </a:solidFill>
                      </a:lnT>
                      <a:lnB>
                        <a:solidFill>
                          <a:srgbClr val="000000"/>
                        </a:solidFill>
                      </a:lnB>
                      <a:solidFill>
                        <a:srgbClr val="EBEBEB"/>
                      </a:solidFill>
                    </a:tcPr>
                  </a:tc>
                  <a:tc>
                    <a:txBody>
                      <a:bodyPr/>
                      <a:lstStyle/>
                      <a:p>
                        <a:pPr>
                          <a:defRPr sz="1000">
                            <a:latin typeface="Times New Roman"/>
                            <a:ea typeface="Times New Roman"/>
                            <a:cs typeface="Times New Roman"/>
                            <a:sym typeface="Times New Roman"/>
                          </a:defRPr>
                        </a:pPr>
                      </a:p>
                      <a:p>
                        <a:pPr>
                          <a:defRPr sz="1000">
                            <a:latin typeface="Times New Roman"/>
                            <a:ea typeface="Times New Roman"/>
                            <a:cs typeface="Times New Roman"/>
                            <a:sym typeface="Times New Roman"/>
                          </a:defRPr>
                        </a:pPr>
                      </a:p>
                      <a:p>
                        <a:pPr>
                          <a:defRPr sz="1100">
                            <a:latin typeface="Times New Roman"/>
                            <a:ea typeface="Times New Roman"/>
                            <a:cs typeface="Times New Roman"/>
                            <a:sym typeface="Times New Roman"/>
                          </a:defRPr>
                        </a:pPr>
                      </a:p>
                      <a:p>
                        <a:pPr indent="539115">
                          <a:defRPr spc="15" sz="900">
                            <a:latin typeface="Times New Roman"/>
                            <a:ea typeface="Times New Roman"/>
                            <a:cs typeface="Times New Roman"/>
                            <a:sym typeface="Times New Roman"/>
                          </a:defRPr>
                        </a:pPr>
                        <a:r>
                          <a:t>Empleados</a:t>
                        </a:r>
                      </a:p>
                      <a:p>
                        <a:pPr>
                          <a:defRPr sz="1000">
                            <a:latin typeface="Times New Roman"/>
                            <a:ea typeface="Times New Roman"/>
                            <a:cs typeface="Times New Roman"/>
                            <a:sym typeface="Times New Roman"/>
                          </a:defRPr>
                        </a:pPr>
                      </a:p>
                      <a:p>
                        <a:pPr>
                          <a:defRPr sz="1000">
                            <a:latin typeface="Times New Roman"/>
                            <a:ea typeface="Times New Roman"/>
                            <a:cs typeface="Times New Roman"/>
                            <a:sym typeface="Times New Roman"/>
                          </a:defRPr>
                        </a:pPr>
                      </a:p>
                      <a:p>
                        <a:pPr indent="118745">
                          <a:spcBef>
                            <a:spcPts val="600"/>
                          </a:spcBef>
                          <a:defRPr b="1" spc="30" sz="800">
                            <a:latin typeface="Times New Roman"/>
                            <a:ea typeface="Times New Roman"/>
                            <a:cs typeface="Times New Roman"/>
                            <a:sym typeface="Times New Roman"/>
                          </a:defRPr>
                        </a:pPr>
                        <a:r>
                          <a:t>Ocupados</a:t>
                        </a:r>
                      </a:p>
                    </a:txBody>
                    <a:tcPr marL="0" marR="0" marT="0" marB="0" anchor="t" anchorCtr="0" horzOverflow="overflow">
                      <a:lnL>
                        <a:solidFill>
                          <a:srgbClr val="000000"/>
                        </a:solidFill>
                      </a:lnL>
                      <a:lnR>
                        <a:solidFill>
                          <a:srgbClr val="000000"/>
                        </a:solidFill>
                      </a:lnR>
                      <a:lnT>
                        <a:solidFill>
                          <a:srgbClr val="000000"/>
                        </a:solidFill>
                      </a:lnT>
                      <a:lnB>
                        <a:solidFill>
                          <a:srgbClr val="000000"/>
                        </a:solidFill>
                      </a:lnB>
                      <a:solidFill>
                        <a:srgbClr val="EBEBEB"/>
                      </a:solidFill>
                    </a:tcPr>
                  </a:tc>
                </a:tr>
                <a:tr h="456817">
                  <a:tc vMerge="1">
                    <a:tcPr/>
                  </a:tc>
                  <a:tc gridSpan="2">
                    <a:txBody>
                      <a:bodyPr/>
                      <a:lstStyle/>
                      <a:p>
                        <a:pPr marR="8254" algn="ctr">
                          <a:spcBef>
                            <a:spcPts val="800"/>
                          </a:spcBef>
                        </a:pPr>
                        <a:r>
                          <a:rPr spc="10" sz="900">
                            <a:latin typeface="Times New Roman"/>
                            <a:ea typeface="Times New Roman"/>
                            <a:cs typeface="Times New Roman"/>
                            <a:sym typeface="Times New Roman"/>
                          </a:rPr>
                          <a:t>Desempleados</a:t>
                        </a:r>
                      </a:p>
                    </a:txBody>
                    <a:tcPr marL="0" marR="0" marT="0" marB="0" anchor="t" anchorCtr="0" horzOverflow="overflow">
                      <a:lnL>
                        <a:solidFill>
                          <a:srgbClr val="000000"/>
                        </a:solidFill>
                      </a:lnL>
                      <a:lnR>
                        <a:solidFill>
                          <a:srgbClr val="000000"/>
                        </a:solidFill>
                      </a:lnR>
                      <a:lnT>
                        <a:solidFill>
                          <a:srgbClr val="000000"/>
                        </a:solidFill>
                      </a:lnT>
                      <a:lnB>
                        <a:solidFill>
                          <a:srgbClr val="000000"/>
                        </a:solidFill>
                      </a:lnB>
                      <a:solidFill>
                        <a:srgbClr val="EBEBEB"/>
                      </a:solidFill>
                    </a:tcPr>
                  </a:tc>
                  <a:tc hMerge="1">
                    <a:tcPr/>
                  </a:tc>
                </a:tr>
              </a:tbl>
            </a:graphicData>
          </a:graphic>
        </p:graphicFrame>
        <p:grpSp>
          <p:nvGrpSpPr>
            <p:cNvPr id="112" name="object 34"/>
            <p:cNvGrpSpPr/>
            <p:nvPr/>
          </p:nvGrpSpPr>
          <p:grpSpPr>
            <a:xfrm>
              <a:off x="1008495" y="198720"/>
              <a:ext cx="4981174" cy="179810"/>
              <a:chOff x="0" y="0"/>
              <a:chExt cx="4981172" cy="179808"/>
            </a:xfrm>
          </p:grpSpPr>
          <p:sp>
            <p:nvSpPr>
              <p:cNvPr id="110" name="Línea"/>
              <p:cNvSpPr/>
              <p:nvPr/>
            </p:nvSpPr>
            <p:spPr>
              <a:xfrm>
                <a:off x="0" y="0"/>
                <a:ext cx="1207298" cy="1798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459" y="17418"/>
                    </a:lnTo>
                    <a:lnTo>
                      <a:pt x="21073" y="13982"/>
                    </a:lnTo>
                    <a:lnTo>
                      <a:pt x="20501" y="11656"/>
                    </a:lnTo>
                    <a:lnTo>
                      <a:pt x="19800" y="10800"/>
                    </a:lnTo>
                    <a:lnTo>
                      <a:pt x="12600" y="10800"/>
                    </a:lnTo>
                    <a:lnTo>
                      <a:pt x="11915" y="9944"/>
                    </a:lnTo>
                    <a:lnTo>
                      <a:pt x="11341" y="7618"/>
                    </a:lnTo>
                    <a:lnTo>
                      <a:pt x="10947" y="4182"/>
                    </a:lnTo>
                    <a:lnTo>
                      <a:pt x="10800" y="0"/>
                    </a:lnTo>
                    <a:lnTo>
                      <a:pt x="10659" y="4182"/>
                    </a:lnTo>
                    <a:lnTo>
                      <a:pt x="10273" y="7618"/>
                    </a:lnTo>
                    <a:lnTo>
                      <a:pt x="9701" y="9944"/>
                    </a:lnTo>
                    <a:lnTo>
                      <a:pt x="9000" y="10800"/>
                    </a:lnTo>
                    <a:lnTo>
                      <a:pt x="1800" y="10800"/>
                    </a:lnTo>
                    <a:lnTo>
                      <a:pt x="1115" y="11656"/>
                    </a:lnTo>
                    <a:lnTo>
                      <a:pt x="541" y="13982"/>
                    </a:lnTo>
                    <a:lnTo>
                      <a:pt x="147" y="17418"/>
                    </a:lnTo>
                    <a:lnTo>
                      <a:pt x="0" y="2160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sp>
            <p:nvSpPr>
              <p:cNvPr id="111" name="Línea"/>
              <p:cNvSpPr/>
              <p:nvPr/>
            </p:nvSpPr>
            <p:spPr>
              <a:xfrm>
                <a:off x="1207297" y="0"/>
                <a:ext cx="3773876" cy="1798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252" y="15243"/>
                    </a:lnTo>
                    <a:lnTo>
                      <a:pt x="20862" y="12898"/>
                    </a:lnTo>
                    <a:lnTo>
                      <a:pt x="20367" y="11355"/>
                    </a:lnTo>
                    <a:lnTo>
                      <a:pt x="19799" y="10800"/>
                    </a:lnTo>
                    <a:lnTo>
                      <a:pt x="12607" y="10800"/>
                    </a:lnTo>
                    <a:lnTo>
                      <a:pt x="12034" y="10245"/>
                    </a:lnTo>
                    <a:lnTo>
                      <a:pt x="11539" y="8702"/>
                    </a:lnTo>
                    <a:lnTo>
                      <a:pt x="11151" y="6357"/>
                    </a:lnTo>
                    <a:lnTo>
                      <a:pt x="10897" y="3394"/>
                    </a:lnTo>
                    <a:lnTo>
                      <a:pt x="10806" y="0"/>
                    </a:lnTo>
                    <a:lnTo>
                      <a:pt x="10714" y="3394"/>
                    </a:lnTo>
                    <a:lnTo>
                      <a:pt x="10458" y="6357"/>
                    </a:lnTo>
                    <a:lnTo>
                      <a:pt x="10068" y="8702"/>
                    </a:lnTo>
                    <a:lnTo>
                      <a:pt x="9573" y="10245"/>
                    </a:lnTo>
                    <a:lnTo>
                      <a:pt x="9005" y="10800"/>
                    </a:lnTo>
                    <a:lnTo>
                      <a:pt x="1801" y="10800"/>
                    </a:lnTo>
                    <a:lnTo>
                      <a:pt x="1233" y="11355"/>
                    </a:lnTo>
                    <a:lnTo>
                      <a:pt x="738" y="12898"/>
                    </a:lnTo>
                    <a:lnTo>
                      <a:pt x="348" y="15243"/>
                    </a:lnTo>
                    <a:lnTo>
                      <a:pt x="92" y="18206"/>
                    </a:lnTo>
                    <a:lnTo>
                      <a:pt x="0" y="2160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grpSp>
        <p:sp>
          <p:nvSpPr>
            <p:cNvPr id="113" name="object 35"/>
            <p:cNvSpPr/>
            <p:nvPr/>
          </p:nvSpPr>
          <p:spPr>
            <a:xfrm>
              <a:off x="2215794" y="1523749"/>
              <a:ext cx="3773876" cy="20978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252" y="6372"/>
                  </a:lnTo>
                  <a:lnTo>
                    <a:pt x="20862" y="8712"/>
                  </a:lnTo>
                  <a:lnTo>
                    <a:pt x="20367" y="10248"/>
                  </a:lnTo>
                  <a:lnTo>
                    <a:pt x="19799" y="10800"/>
                  </a:lnTo>
                  <a:lnTo>
                    <a:pt x="12607" y="10800"/>
                  </a:lnTo>
                  <a:lnTo>
                    <a:pt x="12034" y="11352"/>
                  </a:lnTo>
                  <a:lnTo>
                    <a:pt x="11539" y="12888"/>
                  </a:lnTo>
                  <a:lnTo>
                    <a:pt x="11151" y="15228"/>
                  </a:lnTo>
                  <a:lnTo>
                    <a:pt x="10897" y="18191"/>
                  </a:lnTo>
                  <a:lnTo>
                    <a:pt x="10806" y="21600"/>
                  </a:lnTo>
                  <a:lnTo>
                    <a:pt x="10714" y="18191"/>
                  </a:lnTo>
                  <a:lnTo>
                    <a:pt x="10458" y="15228"/>
                  </a:lnTo>
                  <a:lnTo>
                    <a:pt x="10068" y="12888"/>
                  </a:lnTo>
                  <a:lnTo>
                    <a:pt x="9573" y="11352"/>
                  </a:lnTo>
                  <a:lnTo>
                    <a:pt x="9005" y="10800"/>
                  </a:lnTo>
                  <a:lnTo>
                    <a:pt x="1801" y="10800"/>
                  </a:lnTo>
                  <a:lnTo>
                    <a:pt x="1233" y="10248"/>
                  </a:lnTo>
                  <a:lnTo>
                    <a:pt x="738" y="8712"/>
                  </a:lnTo>
                  <a:lnTo>
                    <a:pt x="348" y="6372"/>
                  </a:lnTo>
                  <a:lnTo>
                    <a:pt x="92" y="3408"/>
                  </a:lnTo>
                  <a:lnTo>
                    <a:pt x="0" y="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sp>
          <p:nvSpPr>
            <p:cNvPr id="114" name="object 36"/>
            <p:cNvSpPr/>
            <p:nvPr/>
          </p:nvSpPr>
          <p:spPr>
            <a:xfrm>
              <a:off x="730219" y="417060"/>
              <a:ext cx="194797" cy="211277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7390" y="142"/>
                  </a:lnTo>
                  <a:lnTo>
                    <a:pt x="13915" y="531"/>
                  </a:lnTo>
                  <a:lnTo>
                    <a:pt x="11553" y="1108"/>
                  </a:lnTo>
                  <a:lnTo>
                    <a:pt x="10681" y="1816"/>
                  </a:lnTo>
                  <a:lnTo>
                    <a:pt x="10681" y="8995"/>
                  </a:lnTo>
                  <a:lnTo>
                    <a:pt x="9847" y="9703"/>
                  </a:lnTo>
                  <a:lnTo>
                    <a:pt x="7566" y="10280"/>
                  </a:lnTo>
                  <a:lnTo>
                    <a:pt x="4172" y="10669"/>
                  </a:lnTo>
                  <a:lnTo>
                    <a:pt x="0" y="10811"/>
                  </a:lnTo>
                  <a:lnTo>
                    <a:pt x="4172" y="10953"/>
                  </a:lnTo>
                  <a:lnTo>
                    <a:pt x="7566" y="11339"/>
                  </a:lnTo>
                  <a:lnTo>
                    <a:pt x="9847" y="11910"/>
                  </a:lnTo>
                  <a:lnTo>
                    <a:pt x="10681" y="12605"/>
                  </a:lnTo>
                  <a:lnTo>
                    <a:pt x="10681" y="19805"/>
                  </a:lnTo>
                  <a:lnTo>
                    <a:pt x="11553" y="20501"/>
                  </a:lnTo>
                  <a:lnTo>
                    <a:pt x="13915" y="21072"/>
                  </a:lnTo>
                  <a:lnTo>
                    <a:pt x="17390" y="21458"/>
                  </a:lnTo>
                  <a:lnTo>
                    <a:pt x="21600" y="2160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gr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Tasa de desocupación:…"/>
          <p:cNvSpPr txBox="1"/>
          <p:nvPr/>
        </p:nvSpPr>
        <p:spPr>
          <a:xfrm>
            <a:off x="655638" y="332682"/>
            <a:ext cx="6806563" cy="1423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140368" indent="-140368">
              <a:buSzPct val="100000"/>
              <a:buChar char="•"/>
              <a:defRPr sz="1400"/>
            </a:pPr>
          </a:p>
          <a:p>
            <a:pPr>
              <a:defRPr sz="1400"/>
            </a:pPr>
            <a:r>
              <a:t>Tasa de desocupación:    </a:t>
            </a:r>
          </a:p>
          <a:p>
            <a:pPr marL="140368" indent="-140368">
              <a:buSzPct val="100000"/>
              <a:buChar char="•"/>
              <a:defRPr sz="1400"/>
            </a:pPr>
            <a:r>
              <a:t>Cociente  entre desempleados  más  inactivos  sobre  población  civil.</a:t>
            </a:r>
          </a:p>
          <a:p>
            <a:pPr marL="140368" indent="-140368">
              <a:buSzPct val="100000"/>
              <a:buChar char="•"/>
              <a:defRPr sz="1400"/>
            </a:pPr>
            <a:r>
              <a:t>Cociente entre la diferencia entre población civil y población empleada y la  población civil. Obviamente, esta tasa es mayor a la tasa  de  desempleo,  dado  que  incluye  personas que no están buscando trabajo pero podrían hacerlo.</a:t>
            </a:r>
          </a:p>
        </p:txBody>
      </p:sp>
      <p:sp>
        <p:nvSpPr>
          <p:cNvPr id="118" name="object 5"/>
          <p:cNvSpPr txBox="1"/>
          <p:nvPr/>
        </p:nvSpPr>
        <p:spPr>
          <a:xfrm>
            <a:off x="1224278" y="2364106"/>
            <a:ext cx="1277309" cy="3587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indent="12700">
              <a:spcBef>
                <a:spcPts val="100"/>
              </a:spcBef>
              <a:defRPr spc="9" sz="1000">
                <a:latin typeface="Cambria Math"/>
                <a:ea typeface="Cambria Math"/>
                <a:cs typeface="Cambria Math"/>
                <a:sym typeface="Cambria Math"/>
              </a:defRPr>
            </a:pPr>
            <a:r>
              <a:t>𝑇𝑎𝑠𝑎</a:t>
            </a:r>
            <a:r>
              <a:rPr spc="15"/>
              <a:t> </a:t>
            </a:r>
            <a:r>
              <a:rPr spc="19"/>
              <a:t>𝑑e </a:t>
            </a:r>
            <a:r>
              <a:rPr spc="15"/>
              <a:t>o𝑐𝑢𝑝𝑎𝑐ió𝑛</a:t>
            </a:r>
            <a:r>
              <a:rPr spc="75"/>
              <a:t> </a:t>
            </a:r>
            <a:r>
              <a:rPr spc="19"/>
              <a:t>=</a:t>
            </a:r>
          </a:p>
        </p:txBody>
      </p:sp>
      <p:sp>
        <p:nvSpPr>
          <p:cNvPr id="119" name="object 6"/>
          <p:cNvSpPr txBox="1"/>
          <p:nvPr/>
        </p:nvSpPr>
        <p:spPr>
          <a:xfrm>
            <a:off x="2513639" y="2189226"/>
            <a:ext cx="689527" cy="35873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indent="12700">
              <a:spcBef>
                <a:spcPts val="100"/>
              </a:spcBef>
              <a:defRPr spc="19" sz="1000">
                <a:latin typeface="Cambria Math"/>
                <a:ea typeface="Cambria Math"/>
                <a:cs typeface="Cambria Math"/>
                <a:sym typeface="Cambria Math"/>
              </a:defRPr>
            </a:pPr>
            <a:r>
              <a:t>𝐸</a:t>
            </a:r>
            <a:r>
              <a:rPr spc="25"/>
              <a:t>𝑚𝑝𝑙</a:t>
            </a:r>
            <a:r>
              <a:t>e</a:t>
            </a:r>
            <a:r>
              <a:rPr spc="39"/>
              <a:t>𝑎</a:t>
            </a:r>
            <a:r>
              <a:rPr spc="15"/>
              <a:t>𝑑</a:t>
            </a:r>
            <a:r>
              <a:rPr spc="25"/>
              <a:t>o𝑠</a:t>
            </a:r>
          </a:p>
        </p:txBody>
      </p:sp>
      <p:sp>
        <p:nvSpPr>
          <p:cNvPr id="120" name="object 7"/>
          <p:cNvSpPr txBox="1"/>
          <p:nvPr/>
        </p:nvSpPr>
        <p:spPr>
          <a:xfrm>
            <a:off x="2641177" y="2522844"/>
            <a:ext cx="433546" cy="358731"/>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indent="12700">
              <a:spcBef>
                <a:spcPts val="100"/>
              </a:spcBef>
              <a:defRPr spc="19" sz="1000">
                <a:latin typeface="Cambria Math"/>
                <a:ea typeface="Cambria Math"/>
                <a:cs typeface="Cambria Math"/>
                <a:sym typeface="Cambria Math"/>
              </a:defRPr>
            </a:lvl1pPr>
          </a:lstStyle>
          <a:p>
            <a:pPr/>
            <a:r>
              <a:t>𝐶i𝑣i𝑙e𝑠</a:t>
            </a:r>
          </a:p>
        </p:txBody>
      </p:sp>
      <p:sp>
        <p:nvSpPr>
          <p:cNvPr id="121" name="object 8"/>
          <p:cNvSpPr/>
          <p:nvPr/>
        </p:nvSpPr>
        <p:spPr>
          <a:xfrm>
            <a:off x="2526600" y="2512977"/>
            <a:ext cx="667234" cy="22422"/>
          </a:xfrm>
          <a:prstGeom prst="rect">
            <a:avLst/>
          </a:prstGeom>
          <a:solidFill>
            <a:srgbClr val="000000"/>
          </a:solidFill>
          <a:ln w="12700">
            <a:miter lim="400000"/>
          </a:ln>
        </p:spPr>
        <p:txBody>
          <a:bodyPr lIns="45719" rIns="45719"/>
          <a:lstStyle/>
          <a:p>
            <a:pPr/>
          </a:p>
        </p:txBody>
      </p:sp>
      <p:grpSp>
        <p:nvGrpSpPr>
          <p:cNvPr id="125" name="Agrupar"/>
          <p:cNvGrpSpPr/>
          <p:nvPr/>
        </p:nvGrpSpPr>
        <p:grpSpPr>
          <a:xfrm>
            <a:off x="1158891" y="3108987"/>
            <a:ext cx="3399023" cy="741674"/>
            <a:chOff x="0" y="0"/>
            <a:chExt cx="3399022" cy="741673"/>
          </a:xfrm>
        </p:grpSpPr>
        <p:sp>
          <p:nvSpPr>
            <p:cNvPr id="122" name="object 13"/>
            <p:cNvSpPr txBox="1"/>
            <p:nvPr/>
          </p:nvSpPr>
          <p:spPr>
            <a:xfrm>
              <a:off x="0" y="191023"/>
              <a:ext cx="1617534" cy="3811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9" sz="1100">
                  <a:latin typeface="Cambria Math"/>
                  <a:ea typeface="Cambria Math"/>
                  <a:cs typeface="Cambria Math"/>
                  <a:sym typeface="Cambria Math"/>
                </a:defRPr>
              </a:pPr>
              <a:r>
                <a:t>𝑇𝑎𝑠𝑎</a:t>
              </a:r>
              <a:r>
                <a:rPr spc="30"/>
                <a:t> </a:t>
              </a:r>
              <a:r>
                <a:rPr spc="15"/>
                <a:t>𝑑e</a:t>
              </a:r>
              <a:r>
                <a:rPr spc="30"/>
                <a:t> </a:t>
              </a:r>
              <a:r>
                <a:t>𝑑e𝑠o𝑐𝑢𝑝𝑎𝑐ió𝑛</a:t>
              </a:r>
              <a:r>
                <a:rPr spc="95"/>
                <a:t> </a:t>
              </a:r>
              <a:r>
                <a:rPr spc="19"/>
                <a:t>=</a:t>
              </a:r>
            </a:p>
          </p:txBody>
        </p:sp>
        <p:sp>
          <p:nvSpPr>
            <p:cNvPr id="123" name="object 14"/>
            <p:cNvSpPr txBox="1"/>
            <p:nvPr/>
          </p:nvSpPr>
          <p:spPr>
            <a:xfrm>
              <a:off x="1633085" y="0"/>
              <a:ext cx="1765938" cy="3811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9" sz="1100">
                  <a:latin typeface="Cambria Math"/>
                  <a:ea typeface="Cambria Math"/>
                  <a:cs typeface="Cambria Math"/>
                  <a:sym typeface="Cambria Math"/>
                </a:defRPr>
              </a:pPr>
              <a:r>
                <a:t>𝐷e𝑠e𝑚𝑝𝑙e𝑎𝑑o𝑠</a:t>
              </a:r>
              <a:r>
                <a:rPr spc="25"/>
                <a:t> </a:t>
              </a:r>
              <a:r>
                <a:rPr spc="19"/>
                <a:t>+</a:t>
              </a:r>
              <a:r>
                <a:rPr spc="-25"/>
                <a:t> </a:t>
              </a:r>
              <a:r>
                <a:rPr spc="15"/>
                <a:t>𝐼𝑛𝑎𝑐𝑡i𝑣o𝑠</a:t>
              </a:r>
            </a:p>
          </p:txBody>
        </p:sp>
        <p:sp>
          <p:nvSpPr>
            <p:cNvPr id="124" name="object 15"/>
            <p:cNvSpPr txBox="1"/>
            <p:nvPr/>
          </p:nvSpPr>
          <p:spPr>
            <a:xfrm>
              <a:off x="2280099" y="360523"/>
              <a:ext cx="471133" cy="38115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9" sz="1100">
                  <a:latin typeface="Cambria Math"/>
                  <a:ea typeface="Cambria Math"/>
                  <a:cs typeface="Cambria Math"/>
                  <a:sym typeface="Cambria Math"/>
                </a:defRPr>
              </a:pPr>
              <a:r>
                <a:t>𝐶</a:t>
              </a:r>
              <a:r>
                <a:rPr spc="50"/>
                <a:t>i</a:t>
              </a:r>
              <a:r>
                <a:rPr spc="25"/>
                <a:t>𝑣</a:t>
              </a:r>
              <a:r>
                <a:rPr spc="50"/>
                <a:t>i</a:t>
              </a:r>
              <a:r>
                <a:rPr spc="15"/>
                <a:t>𝑙</a:t>
              </a:r>
              <a:r>
                <a:rPr spc="19"/>
                <a:t>e</a:t>
              </a:r>
              <a:r>
                <a:rPr spc="25"/>
                <a:t>𝑠</a:t>
              </a:r>
            </a:p>
          </p:txBody>
        </p:sp>
      </p:grpSp>
      <p:sp>
        <p:nvSpPr>
          <p:cNvPr id="126" name="object 16"/>
          <p:cNvSpPr/>
          <p:nvPr/>
        </p:nvSpPr>
        <p:spPr>
          <a:xfrm>
            <a:off x="2750897" y="3468613"/>
            <a:ext cx="1746626" cy="22421"/>
          </a:xfrm>
          <a:prstGeom prst="rect">
            <a:avLst/>
          </a:prstGeom>
          <a:solidFill>
            <a:srgbClr val="000000"/>
          </a:solidFill>
          <a:ln w="12700">
            <a:miter lim="400000"/>
          </a:ln>
        </p:spPr>
        <p:txBody>
          <a:bodyPr lIns="45719" rIns="45719"/>
          <a:lstStyle/>
          <a:p>
            <a:pPr/>
          </a:p>
        </p:txBody>
      </p:sp>
      <p:sp>
        <p:nvSpPr>
          <p:cNvPr id="127" name="object 17"/>
          <p:cNvSpPr txBox="1"/>
          <p:nvPr/>
        </p:nvSpPr>
        <p:spPr>
          <a:xfrm>
            <a:off x="1544637" y="4728336"/>
            <a:ext cx="5028566" cy="2416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lstStyle>
          <a:p>
            <a:pPr/>
            <a:r>
              <a:t>Movimientos de entrada y salida de la fuerza laboral	</a:t>
            </a:r>
          </a:p>
        </p:txBody>
      </p:sp>
      <p:grpSp>
        <p:nvGrpSpPr>
          <p:cNvPr id="158" name="Agrupar"/>
          <p:cNvGrpSpPr/>
          <p:nvPr/>
        </p:nvGrpSpPr>
        <p:grpSpPr>
          <a:xfrm>
            <a:off x="1403542" y="5397944"/>
            <a:ext cx="5699314" cy="2559114"/>
            <a:chOff x="0" y="0"/>
            <a:chExt cx="5699312" cy="2559113"/>
          </a:xfrm>
        </p:grpSpPr>
        <p:sp>
          <p:nvSpPr>
            <p:cNvPr id="128" name="object 18"/>
            <p:cNvSpPr txBox="1"/>
            <p:nvPr/>
          </p:nvSpPr>
          <p:spPr>
            <a:xfrm>
              <a:off x="0" y="87637"/>
              <a:ext cx="720322" cy="31099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marL="635" marR="5080" indent="11429">
                <a:lnSpc>
                  <a:spcPts val="1000"/>
                </a:lnSpc>
                <a:spcBef>
                  <a:spcPts val="100"/>
                </a:spcBef>
                <a:defRPr i="1" spc="20" sz="800">
                  <a:latin typeface="Times New Roman"/>
                  <a:ea typeface="Times New Roman"/>
                  <a:cs typeface="Times New Roman"/>
                  <a:sym typeface="Times New Roman"/>
                </a:defRPr>
              </a:pPr>
              <a:r>
                <a:t>Mercado</a:t>
              </a:r>
              <a:r>
                <a:rPr spc="-10"/>
                <a:t> </a:t>
              </a:r>
              <a:r>
                <a:t>de </a:t>
              </a:r>
              <a:r>
                <a:rPr spc="-200"/>
                <a:t> </a:t>
              </a:r>
              <a:r>
                <a:t>trabajo</a:t>
              </a:r>
            </a:p>
          </p:txBody>
        </p:sp>
        <p:sp>
          <p:nvSpPr>
            <p:cNvPr id="129" name="object 29"/>
            <p:cNvSpPr/>
            <p:nvPr/>
          </p:nvSpPr>
          <p:spPr>
            <a:xfrm>
              <a:off x="1033140" y="0"/>
              <a:ext cx="2799326" cy="2559114"/>
            </a:xfrm>
            <a:prstGeom prst="rect">
              <a:avLst/>
            </a:prstGeom>
            <a:noFill/>
            <a:ln w="9144" cap="flat">
              <a:solidFill>
                <a:srgbClr val="000000"/>
              </a:solidFill>
              <a:prstDash val="solid"/>
              <a:round/>
            </a:ln>
            <a:effectLst/>
          </p:spPr>
          <p:txBody>
            <a:bodyPr wrap="square" lIns="45719" tIns="45719" rIns="45719" bIns="45719" numCol="1" anchor="t">
              <a:noAutofit/>
            </a:bodyPr>
            <a:lstStyle/>
            <a:p>
              <a:pPr/>
            </a:p>
          </p:txBody>
        </p:sp>
        <p:sp>
          <p:nvSpPr>
            <p:cNvPr id="130" name="object 30"/>
            <p:cNvSpPr txBox="1"/>
            <p:nvPr/>
          </p:nvSpPr>
          <p:spPr>
            <a:xfrm>
              <a:off x="2290316" y="54695"/>
              <a:ext cx="1214460"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10" sz="900">
                  <a:latin typeface="Times New Roman"/>
                  <a:ea typeface="Times New Roman"/>
                  <a:cs typeface="Times New Roman"/>
                  <a:sym typeface="Times New Roman"/>
                </a:defRPr>
              </a:pPr>
              <a:r>
                <a:t>Jubilaciones,</a:t>
              </a:r>
              <a:r>
                <a:rPr spc="-25"/>
                <a:t> </a:t>
              </a:r>
              <a:r>
                <a:t>retiros</a:t>
              </a:r>
            </a:p>
          </p:txBody>
        </p:sp>
        <p:sp>
          <p:nvSpPr>
            <p:cNvPr id="131" name="object 31"/>
            <p:cNvSpPr txBox="1"/>
            <p:nvPr/>
          </p:nvSpPr>
          <p:spPr>
            <a:xfrm>
              <a:off x="2704540" y="397044"/>
              <a:ext cx="905526"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15" sz="900">
                  <a:latin typeface="Times New Roman"/>
                  <a:ea typeface="Times New Roman"/>
                  <a:cs typeface="Times New Roman"/>
                  <a:sym typeface="Times New Roman"/>
                </a:defRPr>
              </a:pPr>
              <a:r>
                <a:t>Primer</a:t>
              </a:r>
              <a:r>
                <a:rPr spc="-34"/>
                <a:t> </a:t>
              </a:r>
              <a:r>
                <a:rPr spc="10"/>
                <a:t>empleo</a:t>
              </a:r>
            </a:p>
          </p:txBody>
        </p:sp>
        <p:sp>
          <p:nvSpPr>
            <p:cNvPr id="132" name="object 32"/>
            <p:cNvSpPr txBox="1"/>
            <p:nvPr/>
          </p:nvSpPr>
          <p:spPr>
            <a:xfrm>
              <a:off x="1130864" y="1077961"/>
              <a:ext cx="499656"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spcBef>
                  <a:spcPts val="100"/>
                </a:spcBef>
                <a:defRPr b="1" spc="10" sz="900">
                  <a:latin typeface="Times New Roman"/>
                  <a:ea typeface="Times New Roman"/>
                  <a:cs typeface="Times New Roman"/>
                  <a:sym typeface="Times New Roman"/>
                </a:defRPr>
              </a:lvl1pPr>
            </a:lstStyle>
            <a:p>
              <a:pPr/>
              <a:r>
                <a:t>Activos</a:t>
              </a:r>
            </a:p>
          </p:txBody>
        </p:sp>
        <p:sp>
          <p:nvSpPr>
            <p:cNvPr id="133" name="object 33"/>
            <p:cNvSpPr txBox="1"/>
            <p:nvPr/>
          </p:nvSpPr>
          <p:spPr>
            <a:xfrm>
              <a:off x="2439738" y="907732"/>
              <a:ext cx="1235739" cy="4668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indent="12700">
                <a:spcBef>
                  <a:spcPts val="100"/>
                </a:spcBef>
                <a:defRPr spc="15" sz="900">
                  <a:latin typeface="Times New Roman"/>
                  <a:ea typeface="Times New Roman"/>
                  <a:cs typeface="Times New Roman"/>
                  <a:sym typeface="Times New Roman"/>
                </a:defRPr>
              </a:pPr>
              <a:r>
                <a:t>Empleo</a:t>
              </a:r>
            </a:p>
            <a:p>
              <a:pPr marR="5080" indent="344804">
                <a:defRPr spc="30" sz="900">
                  <a:latin typeface="Times New Roman"/>
                  <a:ea typeface="Times New Roman"/>
                  <a:cs typeface="Times New Roman"/>
                  <a:sym typeface="Times New Roman"/>
                </a:defRPr>
              </a:pPr>
              <a:r>
                <a:t>A</a:t>
              </a:r>
              <a:r>
                <a:rPr spc="0"/>
                <a:t>b</a:t>
              </a:r>
              <a:r>
                <a:rPr spc="15"/>
                <a:t>a</a:t>
              </a:r>
              <a:r>
                <a:rPr spc="25"/>
                <a:t>n</a:t>
              </a:r>
              <a:r>
                <a:rPr spc="15"/>
                <a:t>dono</a:t>
              </a:r>
              <a:r>
                <a:rPr spc="0"/>
                <a:t> </a:t>
              </a:r>
              <a:r>
                <a:rPr spc="10"/>
                <a:t>de  </a:t>
              </a:r>
              <a:r>
                <a:rPr spc="15"/>
                <a:t>búsqueda</a:t>
              </a:r>
            </a:p>
          </p:txBody>
        </p:sp>
        <p:sp>
          <p:nvSpPr>
            <p:cNvPr id="134" name="object 34"/>
            <p:cNvSpPr txBox="1"/>
            <p:nvPr/>
          </p:nvSpPr>
          <p:spPr>
            <a:xfrm>
              <a:off x="1501586" y="1416843"/>
              <a:ext cx="758939" cy="31088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p>
              <a:pPr marL="90169" marR="5080" indent="-78104">
                <a:lnSpc>
                  <a:spcPct val="101099"/>
                </a:lnSpc>
                <a:spcBef>
                  <a:spcPts val="100"/>
                </a:spcBef>
                <a:defRPr spc="15" sz="900">
                  <a:latin typeface="Times New Roman"/>
                  <a:ea typeface="Times New Roman"/>
                  <a:cs typeface="Times New Roman"/>
                  <a:sym typeface="Times New Roman"/>
                </a:defRPr>
              </a:pPr>
              <a:r>
                <a:t>Despidos y </a:t>
              </a:r>
              <a:r>
                <a:rPr spc="20"/>
                <a:t> Re</a:t>
              </a:r>
              <a:r>
                <a:rPr spc="0"/>
                <a:t>n</a:t>
              </a:r>
              <a:r>
                <a:t>u</a:t>
              </a:r>
              <a:r>
                <a:rPr spc="0"/>
                <a:t>n</a:t>
              </a:r>
              <a:r>
                <a:rPr spc="30"/>
                <a:t>c</a:t>
              </a:r>
              <a:r>
                <a:rPr spc="10"/>
                <a:t>ias</a:t>
              </a:r>
            </a:p>
          </p:txBody>
        </p:sp>
        <p:sp>
          <p:nvSpPr>
            <p:cNvPr id="135" name="object 35"/>
            <p:cNvSpPr txBox="1"/>
            <p:nvPr/>
          </p:nvSpPr>
          <p:spPr>
            <a:xfrm>
              <a:off x="3112995" y="1590540"/>
              <a:ext cx="611563"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spcBef>
                  <a:spcPts val="100"/>
                </a:spcBef>
                <a:defRPr spc="10" sz="900">
                  <a:latin typeface="Times New Roman"/>
                  <a:ea typeface="Times New Roman"/>
                  <a:cs typeface="Times New Roman"/>
                  <a:sym typeface="Times New Roman"/>
                </a:defRPr>
              </a:lvl1pPr>
            </a:lstStyle>
            <a:p>
              <a:pPr/>
              <a:r>
                <a:t>Búsqueda</a:t>
              </a:r>
            </a:p>
          </p:txBody>
        </p:sp>
        <p:grpSp>
          <p:nvGrpSpPr>
            <p:cNvPr id="138" name="object 36"/>
            <p:cNvGrpSpPr/>
            <p:nvPr/>
          </p:nvGrpSpPr>
          <p:grpSpPr>
            <a:xfrm>
              <a:off x="1165542" y="134292"/>
              <a:ext cx="1333462" cy="665786"/>
              <a:chOff x="0" y="0"/>
              <a:chExt cx="1333460" cy="665785"/>
            </a:xfrm>
          </p:grpSpPr>
          <p:sp>
            <p:nvSpPr>
              <p:cNvPr id="136" name="object 37"/>
              <p:cNvSpPr/>
              <p:nvPr/>
            </p:nvSpPr>
            <p:spPr>
              <a:xfrm>
                <a:off x="0" y="0"/>
                <a:ext cx="1333461"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5" y="0"/>
                    </a:moveTo>
                    <a:lnTo>
                      <a:pt x="9554" y="73"/>
                    </a:lnTo>
                    <a:lnTo>
                      <a:pt x="8335" y="286"/>
                    </a:lnTo>
                    <a:lnTo>
                      <a:pt x="7167" y="631"/>
                    </a:lnTo>
                    <a:lnTo>
                      <a:pt x="6058" y="1100"/>
                    </a:lnTo>
                    <a:lnTo>
                      <a:pt x="5017" y="1684"/>
                    </a:lnTo>
                    <a:lnTo>
                      <a:pt x="4050" y="2377"/>
                    </a:lnTo>
                    <a:lnTo>
                      <a:pt x="3167" y="3168"/>
                    </a:lnTo>
                    <a:lnTo>
                      <a:pt x="2376" y="4050"/>
                    </a:lnTo>
                    <a:lnTo>
                      <a:pt x="1683" y="5016"/>
                    </a:lnTo>
                    <a:lnTo>
                      <a:pt x="1099" y="6056"/>
                    </a:lnTo>
                    <a:lnTo>
                      <a:pt x="286" y="8328"/>
                    </a:lnTo>
                    <a:lnTo>
                      <a:pt x="0" y="10800"/>
                    </a:lnTo>
                    <a:lnTo>
                      <a:pt x="73" y="12057"/>
                    </a:lnTo>
                    <a:lnTo>
                      <a:pt x="630" y="14437"/>
                    </a:lnTo>
                    <a:lnTo>
                      <a:pt x="1683" y="16584"/>
                    </a:lnTo>
                    <a:lnTo>
                      <a:pt x="2376" y="17550"/>
                    </a:lnTo>
                    <a:lnTo>
                      <a:pt x="3167" y="18432"/>
                    </a:lnTo>
                    <a:lnTo>
                      <a:pt x="4050" y="19223"/>
                    </a:lnTo>
                    <a:lnTo>
                      <a:pt x="5017" y="19915"/>
                    </a:lnTo>
                    <a:lnTo>
                      <a:pt x="6058" y="20500"/>
                    </a:lnTo>
                    <a:lnTo>
                      <a:pt x="7167" y="20969"/>
                    </a:lnTo>
                    <a:lnTo>
                      <a:pt x="8335" y="21314"/>
                    </a:lnTo>
                    <a:lnTo>
                      <a:pt x="9554" y="21527"/>
                    </a:lnTo>
                    <a:lnTo>
                      <a:pt x="10815" y="21600"/>
                    </a:lnTo>
                    <a:lnTo>
                      <a:pt x="12076" y="21527"/>
                    </a:lnTo>
                    <a:lnTo>
                      <a:pt x="13294" y="21314"/>
                    </a:lnTo>
                    <a:lnTo>
                      <a:pt x="14460" y="20969"/>
                    </a:lnTo>
                    <a:lnTo>
                      <a:pt x="15566" y="20500"/>
                    </a:lnTo>
                    <a:lnTo>
                      <a:pt x="16605" y="19915"/>
                    </a:lnTo>
                    <a:lnTo>
                      <a:pt x="17568" y="19223"/>
                    </a:lnTo>
                    <a:lnTo>
                      <a:pt x="18448" y="18432"/>
                    </a:lnTo>
                    <a:lnTo>
                      <a:pt x="19236" y="17550"/>
                    </a:lnTo>
                    <a:lnTo>
                      <a:pt x="19925" y="16584"/>
                    </a:lnTo>
                    <a:lnTo>
                      <a:pt x="20507" y="15544"/>
                    </a:lnTo>
                    <a:lnTo>
                      <a:pt x="21316" y="13272"/>
                    </a:lnTo>
                    <a:lnTo>
                      <a:pt x="21600" y="10800"/>
                    </a:lnTo>
                    <a:lnTo>
                      <a:pt x="21528" y="9543"/>
                    </a:lnTo>
                    <a:lnTo>
                      <a:pt x="20973" y="7163"/>
                    </a:lnTo>
                    <a:lnTo>
                      <a:pt x="19925" y="5016"/>
                    </a:lnTo>
                    <a:lnTo>
                      <a:pt x="19236" y="4050"/>
                    </a:lnTo>
                    <a:lnTo>
                      <a:pt x="18448" y="3168"/>
                    </a:lnTo>
                    <a:lnTo>
                      <a:pt x="17568" y="2377"/>
                    </a:lnTo>
                    <a:lnTo>
                      <a:pt x="16605" y="1684"/>
                    </a:lnTo>
                    <a:lnTo>
                      <a:pt x="15566" y="1100"/>
                    </a:lnTo>
                    <a:lnTo>
                      <a:pt x="14460" y="631"/>
                    </a:lnTo>
                    <a:lnTo>
                      <a:pt x="13294" y="286"/>
                    </a:lnTo>
                    <a:lnTo>
                      <a:pt x="12076" y="73"/>
                    </a:lnTo>
                    <a:lnTo>
                      <a:pt x="10815" y="0"/>
                    </a:lnTo>
                    <a:close/>
                  </a:path>
                </a:pathLst>
              </a:custGeom>
              <a:solidFill>
                <a:srgbClr val="EBEBEB"/>
              </a:solidFill>
              <a:ln w="12700" cap="flat">
                <a:noFill/>
                <a:miter lim="400000"/>
              </a:ln>
              <a:effectLst/>
            </p:spPr>
            <p:txBody>
              <a:bodyPr wrap="square" lIns="45719" tIns="45719" rIns="45719" bIns="45719" numCol="1" anchor="t">
                <a:noAutofit/>
              </a:bodyPr>
              <a:lstStyle/>
              <a:p>
                <a:pPr/>
              </a:p>
            </p:txBody>
          </p:sp>
          <p:sp>
            <p:nvSpPr>
              <p:cNvPr id="137" name="object 38"/>
              <p:cNvSpPr/>
              <p:nvPr/>
            </p:nvSpPr>
            <p:spPr>
              <a:xfrm>
                <a:off x="0" y="0"/>
                <a:ext cx="1333461"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5" y="0"/>
                    </a:moveTo>
                    <a:lnTo>
                      <a:pt x="9554" y="73"/>
                    </a:lnTo>
                    <a:lnTo>
                      <a:pt x="8335" y="286"/>
                    </a:lnTo>
                    <a:lnTo>
                      <a:pt x="7167" y="631"/>
                    </a:lnTo>
                    <a:lnTo>
                      <a:pt x="6058" y="1100"/>
                    </a:lnTo>
                    <a:lnTo>
                      <a:pt x="5017" y="1684"/>
                    </a:lnTo>
                    <a:lnTo>
                      <a:pt x="4050" y="2377"/>
                    </a:lnTo>
                    <a:lnTo>
                      <a:pt x="3167" y="3168"/>
                    </a:lnTo>
                    <a:lnTo>
                      <a:pt x="2376" y="4050"/>
                    </a:lnTo>
                    <a:lnTo>
                      <a:pt x="1683" y="5016"/>
                    </a:lnTo>
                    <a:lnTo>
                      <a:pt x="1099" y="6056"/>
                    </a:lnTo>
                    <a:lnTo>
                      <a:pt x="286" y="8328"/>
                    </a:lnTo>
                    <a:lnTo>
                      <a:pt x="0" y="10800"/>
                    </a:lnTo>
                    <a:lnTo>
                      <a:pt x="73" y="12057"/>
                    </a:lnTo>
                    <a:lnTo>
                      <a:pt x="630" y="14437"/>
                    </a:lnTo>
                    <a:lnTo>
                      <a:pt x="1683" y="16584"/>
                    </a:lnTo>
                    <a:lnTo>
                      <a:pt x="2376" y="17550"/>
                    </a:lnTo>
                    <a:lnTo>
                      <a:pt x="3167" y="18432"/>
                    </a:lnTo>
                    <a:lnTo>
                      <a:pt x="4050" y="19223"/>
                    </a:lnTo>
                    <a:lnTo>
                      <a:pt x="5017" y="19915"/>
                    </a:lnTo>
                    <a:lnTo>
                      <a:pt x="6058" y="20500"/>
                    </a:lnTo>
                    <a:lnTo>
                      <a:pt x="7167" y="20969"/>
                    </a:lnTo>
                    <a:lnTo>
                      <a:pt x="8335" y="21314"/>
                    </a:lnTo>
                    <a:lnTo>
                      <a:pt x="9554" y="21527"/>
                    </a:lnTo>
                    <a:lnTo>
                      <a:pt x="10815" y="21600"/>
                    </a:lnTo>
                    <a:lnTo>
                      <a:pt x="12076" y="21527"/>
                    </a:lnTo>
                    <a:lnTo>
                      <a:pt x="13294" y="21314"/>
                    </a:lnTo>
                    <a:lnTo>
                      <a:pt x="14460" y="20969"/>
                    </a:lnTo>
                    <a:lnTo>
                      <a:pt x="15566" y="20500"/>
                    </a:lnTo>
                    <a:lnTo>
                      <a:pt x="16605" y="19915"/>
                    </a:lnTo>
                    <a:lnTo>
                      <a:pt x="17568" y="19223"/>
                    </a:lnTo>
                    <a:lnTo>
                      <a:pt x="18448" y="18432"/>
                    </a:lnTo>
                    <a:lnTo>
                      <a:pt x="19236" y="17550"/>
                    </a:lnTo>
                    <a:lnTo>
                      <a:pt x="19925" y="16584"/>
                    </a:lnTo>
                    <a:lnTo>
                      <a:pt x="20507" y="15544"/>
                    </a:lnTo>
                    <a:lnTo>
                      <a:pt x="21316" y="13272"/>
                    </a:lnTo>
                    <a:lnTo>
                      <a:pt x="21600" y="10800"/>
                    </a:lnTo>
                    <a:lnTo>
                      <a:pt x="21528" y="9543"/>
                    </a:lnTo>
                    <a:lnTo>
                      <a:pt x="20973" y="7163"/>
                    </a:lnTo>
                    <a:lnTo>
                      <a:pt x="19925" y="5016"/>
                    </a:lnTo>
                    <a:lnTo>
                      <a:pt x="19236" y="4050"/>
                    </a:lnTo>
                    <a:lnTo>
                      <a:pt x="18448" y="3168"/>
                    </a:lnTo>
                    <a:lnTo>
                      <a:pt x="17568" y="2377"/>
                    </a:lnTo>
                    <a:lnTo>
                      <a:pt x="16605" y="1684"/>
                    </a:lnTo>
                    <a:lnTo>
                      <a:pt x="15566" y="1100"/>
                    </a:lnTo>
                    <a:lnTo>
                      <a:pt x="14460" y="631"/>
                    </a:lnTo>
                    <a:lnTo>
                      <a:pt x="13294" y="286"/>
                    </a:lnTo>
                    <a:lnTo>
                      <a:pt x="12076" y="73"/>
                    </a:lnTo>
                    <a:lnTo>
                      <a:pt x="10815" y="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grpSp>
        <p:sp>
          <p:nvSpPr>
            <p:cNvPr id="139" name="object 39"/>
            <p:cNvSpPr txBox="1"/>
            <p:nvPr/>
          </p:nvSpPr>
          <p:spPr>
            <a:xfrm>
              <a:off x="1425928" y="355433"/>
              <a:ext cx="730568"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spcBef>
                  <a:spcPts val="100"/>
                </a:spcBef>
                <a:defRPr b="1" spc="15" sz="900">
                  <a:latin typeface="Times New Roman"/>
                  <a:ea typeface="Times New Roman"/>
                  <a:cs typeface="Times New Roman"/>
                  <a:sym typeface="Times New Roman"/>
                </a:defRPr>
              </a:lvl1pPr>
            </a:lstStyle>
            <a:p>
              <a:pPr/>
              <a:r>
                <a:t>Empleados</a:t>
              </a:r>
            </a:p>
          </p:txBody>
        </p:sp>
        <p:grpSp>
          <p:nvGrpSpPr>
            <p:cNvPr id="142" name="object 40"/>
            <p:cNvGrpSpPr/>
            <p:nvPr/>
          </p:nvGrpSpPr>
          <p:grpSpPr>
            <a:xfrm>
              <a:off x="4365850" y="134292"/>
              <a:ext cx="1333463" cy="665786"/>
              <a:chOff x="0" y="0"/>
              <a:chExt cx="1333461" cy="665785"/>
            </a:xfrm>
          </p:grpSpPr>
          <p:sp>
            <p:nvSpPr>
              <p:cNvPr id="140" name="object 41"/>
              <p:cNvSpPr/>
              <p:nvPr/>
            </p:nvSpPr>
            <p:spPr>
              <a:xfrm>
                <a:off x="0" y="0"/>
                <a:ext cx="1333462"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5" y="0"/>
                    </a:moveTo>
                    <a:lnTo>
                      <a:pt x="9554" y="73"/>
                    </a:lnTo>
                    <a:lnTo>
                      <a:pt x="8335" y="286"/>
                    </a:lnTo>
                    <a:lnTo>
                      <a:pt x="7167" y="631"/>
                    </a:lnTo>
                    <a:lnTo>
                      <a:pt x="6058" y="1100"/>
                    </a:lnTo>
                    <a:lnTo>
                      <a:pt x="5017" y="1684"/>
                    </a:lnTo>
                    <a:lnTo>
                      <a:pt x="4050" y="2377"/>
                    </a:lnTo>
                    <a:lnTo>
                      <a:pt x="3167" y="3168"/>
                    </a:lnTo>
                    <a:lnTo>
                      <a:pt x="2376" y="4050"/>
                    </a:lnTo>
                    <a:lnTo>
                      <a:pt x="1683" y="5016"/>
                    </a:lnTo>
                    <a:lnTo>
                      <a:pt x="1099" y="6056"/>
                    </a:lnTo>
                    <a:lnTo>
                      <a:pt x="286" y="8328"/>
                    </a:lnTo>
                    <a:lnTo>
                      <a:pt x="0" y="10800"/>
                    </a:lnTo>
                    <a:lnTo>
                      <a:pt x="73" y="12057"/>
                    </a:lnTo>
                    <a:lnTo>
                      <a:pt x="630" y="14437"/>
                    </a:lnTo>
                    <a:lnTo>
                      <a:pt x="1683" y="16584"/>
                    </a:lnTo>
                    <a:lnTo>
                      <a:pt x="2376" y="17550"/>
                    </a:lnTo>
                    <a:lnTo>
                      <a:pt x="3167" y="18432"/>
                    </a:lnTo>
                    <a:lnTo>
                      <a:pt x="4050" y="19223"/>
                    </a:lnTo>
                    <a:lnTo>
                      <a:pt x="5017" y="19915"/>
                    </a:lnTo>
                    <a:lnTo>
                      <a:pt x="6058" y="20500"/>
                    </a:lnTo>
                    <a:lnTo>
                      <a:pt x="7167" y="20969"/>
                    </a:lnTo>
                    <a:lnTo>
                      <a:pt x="8335" y="21314"/>
                    </a:lnTo>
                    <a:lnTo>
                      <a:pt x="9554" y="21527"/>
                    </a:lnTo>
                    <a:lnTo>
                      <a:pt x="10815" y="21600"/>
                    </a:lnTo>
                    <a:lnTo>
                      <a:pt x="12076" y="21527"/>
                    </a:lnTo>
                    <a:lnTo>
                      <a:pt x="13294" y="21314"/>
                    </a:lnTo>
                    <a:lnTo>
                      <a:pt x="14460" y="20969"/>
                    </a:lnTo>
                    <a:lnTo>
                      <a:pt x="15566" y="20500"/>
                    </a:lnTo>
                    <a:lnTo>
                      <a:pt x="16605" y="19915"/>
                    </a:lnTo>
                    <a:lnTo>
                      <a:pt x="17568" y="19223"/>
                    </a:lnTo>
                    <a:lnTo>
                      <a:pt x="18448" y="18432"/>
                    </a:lnTo>
                    <a:lnTo>
                      <a:pt x="19236" y="17550"/>
                    </a:lnTo>
                    <a:lnTo>
                      <a:pt x="19925" y="16584"/>
                    </a:lnTo>
                    <a:lnTo>
                      <a:pt x="20507" y="15544"/>
                    </a:lnTo>
                    <a:lnTo>
                      <a:pt x="21316" y="13272"/>
                    </a:lnTo>
                    <a:lnTo>
                      <a:pt x="21600" y="10800"/>
                    </a:lnTo>
                    <a:lnTo>
                      <a:pt x="21528" y="9543"/>
                    </a:lnTo>
                    <a:lnTo>
                      <a:pt x="20973" y="7163"/>
                    </a:lnTo>
                    <a:lnTo>
                      <a:pt x="19925" y="5016"/>
                    </a:lnTo>
                    <a:lnTo>
                      <a:pt x="19236" y="4050"/>
                    </a:lnTo>
                    <a:lnTo>
                      <a:pt x="18448" y="3168"/>
                    </a:lnTo>
                    <a:lnTo>
                      <a:pt x="17568" y="2377"/>
                    </a:lnTo>
                    <a:lnTo>
                      <a:pt x="16605" y="1684"/>
                    </a:lnTo>
                    <a:lnTo>
                      <a:pt x="15566" y="1100"/>
                    </a:lnTo>
                    <a:lnTo>
                      <a:pt x="14460" y="631"/>
                    </a:lnTo>
                    <a:lnTo>
                      <a:pt x="13294" y="286"/>
                    </a:lnTo>
                    <a:lnTo>
                      <a:pt x="12076" y="73"/>
                    </a:lnTo>
                    <a:lnTo>
                      <a:pt x="10815" y="0"/>
                    </a:lnTo>
                    <a:close/>
                  </a:path>
                </a:pathLst>
              </a:custGeom>
              <a:solidFill>
                <a:srgbClr val="EBEBEB"/>
              </a:solidFill>
              <a:ln w="12700" cap="flat">
                <a:noFill/>
                <a:miter lim="400000"/>
              </a:ln>
              <a:effectLst/>
            </p:spPr>
            <p:txBody>
              <a:bodyPr wrap="square" lIns="45719" tIns="45719" rIns="45719" bIns="45719" numCol="1" anchor="t">
                <a:noAutofit/>
              </a:bodyPr>
              <a:lstStyle/>
              <a:p>
                <a:pPr/>
              </a:p>
            </p:txBody>
          </p:sp>
          <p:sp>
            <p:nvSpPr>
              <p:cNvPr id="141" name="object 42"/>
              <p:cNvSpPr/>
              <p:nvPr/>
            </p:nvSpPr>
            <p:spPr>
              <a:xfrm>
                <a:off x="0" y="0"/>
                <a:ext cx="1333462"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15" y="0"/>
                    </a:moveTo>
                    <a:lnTo>
                      <a:pt x="9554" y="73"/>
                    </a:lnTo>
                    <a:lnTo>
                      <a:pt x="8335" y="286"/>
                    </a:lnTo>
                    <a:lnTo>
                      <a:pt x="7167" y="631"/>
                    </a:lnTo>
                    <a:lnTo>
                      <a:pt x="6058" y="1100"/>
                    </a:lnTo>
                    <a:lnTo>
                      <a:pt x="5017" y="1684"/>
                    </a:lnTo>
                    <a:lnTo>
                      <a:pt x="4050" y="2377"/>
                    </a:lnTo>
                    <a:lnTo>
                      <a:pt x="3167" y="3168"/>
                    </a:lnTo>
                    <a:lnTo>
                      <a:pt x="2376" y="4050"/>
                    </a:lnTo>
                    <a:lnTo>
                      <a:pt x="1683" y="5016"/>
                    </a:lnTo>
                    <a:lnTo>
                      <a:pt x="1099" y="6056"/>
                    </a:lnTo>
                    <a:lnTo>
                      <a:pt x="286" y="8328"/>
                    </a:lnTo>
                    <a:lnTo>
                      <a:pt x="0" y="10800"/>
                    </a:lnTo>
                    <a:lnTo>
                      <a:pt x="73" y="12057"/>
                    </a:lnTo>
                    <a:lnTo>
                      <a:pt x="630" y="14437"/>
                    </a:lnTo>
                    <a:lnTo>
                      <a:pt x="1683" y="16584"/>
                    </a:lnTo>
                    <a:lnTo>
                      <a:pt x="2376" y="17550"/>
                    </a:lnTo>
                    <a:lnTo>
                      <a:pt x="3167" y="18432"/>
                    </a:lnTo>
                    <a:lnTo>
                      <a:pt x="4050" y="19223"/>
                    </a:lnTo>
                    <a:lnTo>
                      <a:pt x="5017" y="19915"/>
                    </a:lnTo>
                    <a:lnTo>
                      <a:pt x="6058" y="20500"/>
                    </a:lnTo>
                    <a:lnTo>
                      <a:pt x="7167" y="20969"/>
                    </a:lnTo>
                    <a:lnTo>
                      <a:pt x="8335" y="21314"/>
                    </a:lnTo>
                    <a:lnTo>
                      <a:pt x="9554" y="21527"/>
                    </a:lnTo>
                    <a:lnTo>
                      <a:pt x="10815" y="21600"/>
                    </a:lnTo>
                    <a:lnTo>
                      <a:pt x="12076" y="21527"/>
                    </a:lnTo>
                    <a:lnTo>
                      <a:pt x="13294" y="21314"/>
                    </a:lnTo>
                    <a:lnTo>
                      <a:pt x="14460" y="20969"/>
                    </a:lnTo>
                    <a:lnTo>
                      <a:pt x="15566" y="20500"/>
                    </a:lnTo>
                    <a:lnTo>
                      <a:pt x="16605" y="19915"/>
                    </a:lnTo>
                    <a:lnTo>
                      <a:pt x="17568" y="19223"/>
                    </a:lnTo>
                    <a:lnTo>
                      <a:pt x="18448" y="18432"/>
                    </a:lnTo>
                    <a:lnTo>
                      <a:pt x="19236" y="17550"/>
                    </a:lnTo>
                    <a:lnTo>
                      <a:pt x="19925" y="16584"/>
                    </a:lnTo>
                    <a:lnTo>
                      <a:pt x="20507" y="15544"/>
                    </a:lnTo>
                    <a:lnTo>
                      <a:pt x="21316" y="13272"/>
                    </a:lnTo>
                    <a:lnTo>
                      <a:pt x="21600" y="10800"/>
                    </a:lnTo>
                    <a:lnTo>
                      <a:pt x="21528" y="9543"/>
                    </a:lnTo>
                    <a:lnTo>
                      <a:pt x="20973" y="7163"/>
                    </a:lnTo>
                    <a:lnTo>
                      <a:pt x="19925" y="5016"/>
                    </a:lnTo>
                    <a:lnTo>
                      <a:pt x="19236" y="4050"/>
                    </a:lnTo>
                    <a:lnTo>
                      <a:pt x="18448" y="3168"/>
                    </a:lnTo>
                    <a:lnTo>
                      <a:pt x="17568" y="2377"/>
                    </a:lnTo>
                    <a:lnTo>
                      <a:pt x="16605" y="1684"/>
                    </a:lnTo>
                    <a:lnTo>
                      <a:pt x="15566" y="1100"/>
                    </a:lnTo>
                    <a:lnTo>
                      <a:pt x="14460" y="631"/>
                    </a:lnTo>
                    <a:lnTo>
                      <a:pt x="13294" y="286"/>
                    </a:lnTo>
                    <a:lnTo>
                      <a:pt x="12076" y="73"/>
                    </a:lnTo>
                    <a:lnTo>
                      <a:pt x="10815" y="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grpSp>
        <p:sp>
          <p:nvSpPr>
            <p:cNvPr id="143" name="object 43"/>
            <p:cNvSpPr txBox="1"/>
            <p:nvPr/>
          </p:nvSpPr>
          <p:spPr>
            <a:xfrm>
              <a:off x="4775660" y="355433"/>
              <a:ext cx="603683" cy="1576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spcBef>
                  <a:spcPts val="100"/>
                </a:spcBef>
                <a:defRPr b="1" spc="10" sz="900">
                  <a:latin typeface="Times New Roman"/>
                  <a:ea typeface="Times New Roman"/>
                  <a:cs typeface="Times New Roman"/>
                  <a:sym typeface="Times New Roman"/>
                </a:defRPr>
              </a:lvl1pPr>
            </a:lstStyle>
            <a:p>
              <a:pPr/>
              <a:r>
                <a:t>Inactivos</a:t>
              </a:r>
            </a:p>
          </p:txBody>
        </p:sp>
        <p:grpSp>
          <p:nvGrpSpPr>
            <p:cNvPr id="146" name="object 44"/>
            <p:cNvGrpSpPr/>
            <p:nvPr/>
          </p:nvGrpSpPr>
          <p:grpSpPr>
            <a:xfrm>
              <a:off x="1965619" y="1670138"/>
              <a:ext cx="1600154" cy="665786"/>
              <a:chOff x="0" y="0"/>
              <a:chExt cx="1600153" cy="665785"/>
            </a:xfrm>
          </p:grpSpPr>
          <p:sp>
            <p:nvSpPr>
              <p:cNvPr id="144" name="object 45"/>
              <p:cNvSpPr/>
              <p:nvPr/>
            </p:nvSpPr>
            <p:spPr>
              <a:xfrm>
                <a:off x="0" y="0"/>
                <a:ext cx="1600154"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9698" y="56"/>
                    </a:lnTo>
                    <a:lnTo>
                      <a:pt x="8628" y="220"/>
                    </a:lnTo>
                    <a:lnTo>
                      <a:pt x="7594" y="487"/>
                    </a:lnTo>
                    <a:lnTo>
                      <a:pt x="6603" y="850"/>
                    </a:lnTo>
                    <a:lnTo>
                      <a:pt x="5659" y="1306"/>
                    </a:lnTo>
                    <a:lnTo>
                      <a:pt x="4769" y="1848"/>
                    </a:lnTo>
                    <a:lnTo>
                      <a:pt x="3937" y="2470"/>
                    </a:lnTo>
                    <a:lnTo>
                      <a:pt x="3169" y="3168"/>
                    </a:lnTo>
                    <a:lnTo>
                      <a:pt x="2471" y="3935"/>
                    </a:lnTo>
                    <a:lnTo>
                      <a:pt x="1849" y="4767"/>
                    </a:lnTo>
                    <a:lnTo>
                      <a:pt x="1307" y="5658"/>
                    </a:lnTo>
                    <a:lnTo>
                      <a:pt x="487" y="7593"/>
                    </a:lnTo>
                    <a:lnTo>
                      <a:pt x="56" y="9698"/>
                    </a:lnTo>
                    <a:lnTo>
                      <a:pt x="0" y="10800"/>
                    </a:lnTo>
                    <a:lnTo>
                      <a:pt x="56" y="11912"/>
                    </a:lnTo>
                    <a:lnTo>
                      <a:pt x="487" y="14030"/>
                    </a:lnTo>
                    <a:lnTo>
                      <a:pt x="1307" y="15970"/>
                    </a:lnTo>
                    <a:lnTo>
                      <a:pt x="1849" y="16860"/>
                    </a:lnTo>
                    <a:lnTo>
                      <a:pt x="2471" y="17690"/>
                    </a:lnTo>
                    <a:lnTo>
                      <a:pt x="3169" y="18455"/>
                    </a:lnTo>
                    <a:lnTo>
                      <a:pt x="3937" y="19150"/>
                    </a:lnTo>
                    <a:lnTo>
                      <a:pt x="4769" y="19768"/>
                    </a:lnTo>
                    <a:lnTo>
                      <a:pt x="5659" y="20306"/>
                    </a:lnTo>
                    <a:lnTo>
                      <a:pt x="6603" y="20758"/>
                    </a:lnTo>
                    <a:lnTo>
                      <a:pt x="7594" y="21119"/>
                    </a:lnTo>
                    <a:lnTo>
                      <a:pt x="8628" y="21383"/>
                    </a:lnTo>
                    <a:lnTo>
                      <a:pt x="9698" y="21545"/>
                    </a:lnTo>
                    <a:lnTo>
                      <a:pt x="10800" y="21600"/>
                    </a:lnTo>
                    <a:lnTo>
                      <a:pt x="11906" y="21545"/>
                    </a:lnTo>
                    <a:lnTo>
                      <a:pt x="12979" y="21383"/>
                    </a:lnTo>
                    <a:lnTo>
                      <a:pt x="14015" y="21119"/>
                    </a:lnTo>
                    <a:lnTo>
                      <a:pt x="15008" y="20758"/>
                    </a:lnTo>
                    <a:lnTo>
                      <a:pt x="15952" y="20306"/>
                    </a:lnTo>
                    <a:lnTo>
                      <a:pt x="16843" y="19768"/>
                    </a:lnTo>
                    <a:lnTo>
                      <a:pt x="17674" y="19150"/>
                    </a:lnTo>
                    <a:lnTo>
                      <a:pt x="18440" y="18455"/>
                    </a:lnTo>
                    <a:lnTo>
                      <a:pt x="19137" y="17690"/>
                    </a:lnTo>
                    <a:lnTo>
                      <a:pt x="19758" y="16860"/>
                    </a:lnTo>
                    <a:lnTo>
                      <a:pt x="20298" y="15970"/>
                    </a:lnTo>
                    <a:lnTo>
                      <a:pt x="21115" y="14030"/>
                    </a:lnTo>
                    <a:lnTo>
                      <a:pt x="21544" y="11912"/>
                    </a:lnTo>
                    <a:lnTo>
                      <a:pt x="21600" y="10800"/>
                    </a:lnTo>
                    <a:lnTo>
                      <a:pt x="21544" y="9698"/>
                    </a:lnTo>
                    <a:lnTo>
                      <a:pt x="21115" y="7593"/>
                    </a:lnTo>
                    <a:lnTo>
                      <a:pt x="20298" y="5658"/>
                    </a:lnTo>
                    <a:lnTo>
                      <a:pt x="19758" y="4767"/>
                    </a:lnTo>
                    <a:lnTo>
                      <a:pt x="19137" y="3935"/>
                    </a:lnTo>
                    <a:lnTo>
                      <a:pt x="18440" y="3168"/>
                    </a:lnTo>
                    <a:lnTo>
                      <a:pt x="17674" y="2470"/>
                    </a:lnTo>
                    <a:lnTo>
                      <a:pt x="16843" y="1848"/>
                    </a:lnTo>
                    <a:lnTo>
                      <a:pt x="15952" y="1306"/>
                    </a:lnTo>
                    <a:lnTo>
                      <a:pt x="15008" y="850"/>
                    </a:lnTo>
                    <a:lnTo>
                      <a:pt x="14015" y="487"/>
                    </a:lnTo>
                    <a:lnTo>
                      <a:pt x="12979" y="220"/>
                    </a:lnTo>
                    <a:lnTo>
                      <a:pt x="11906" y="56"/>
                    </a:lnTo>
                    <a:lnTo>
                      <a:pt x="10800" y="0"/>
                    </a:lnTo>
                    <a:close/>
                  </a:path>
                </a:pathLst>
              </a:custGeom>
              <a:solidFill>
                <a:srgbClr val="EBEBEB"/>
              </a:solidFill>
              <a:ln w="12700" cap="flat">
                <a:noFill/>
                <a:miter lim="400000"/>
              </a:ln>
              <a:effectLst/>
            </p:spPr>
            <p:txBody>
              <a:bodyPr wrap="square" lIns="45719" tIns="45719" rIns="45719" bIns="45719" numCol="1" anchor="t">
                <a:noAutofit/>
              </a:bodyPr>
              <a:lstStyle/>
              <a:p>
                <a:pPr/>
              </a:p>
            </p:txBody>
          </p:sp>
          <p:sp>
            <p:nvSpPr>
              <p:cNvPr id="145" name="object 46"/>
              <p:cNvSpPr/>
              <p:nvPr/>
            </p:nvSpPr>
            <p:spPr>
              <a:xfrm>
                <a:off x="0" y="0"/>
                <a:ext cx="1600154" cy="66578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9698" y="56"/>
                    </a:lnTo>
                    <a:lnTo>
                      <a:pt x="8628" y="220"/>
                    </a:lnTo>
                    <a:lnTo>
                      <a:pt x="7594" y="487"/>
                    </a:lnTo>
                    <a:lnTo>
                      <a:pt x="6603" y="850"/>
                    </a:lnTo>
                    <a:lnTo>
                      <a:pt x="5659" y="1306"/>
                    </a:lnTo>
                    <a:lnTo>
                      <a:pt x="4769" y="1848"/>
                    </a:lnTo>
                    <a:lnTo>
                      <a:pt x="3937" y="2470"/>
                    </a:lnTo>
                    <a:lnTo>
                      <a:pt x="3169" y="3168"/>
                    </a:lnTo>
                    <a:lnTo>
                      <a:pt x="2471" y="3935"/>
                    </a:lnTo>
                    <a:lnTo>
                      <a:pt x="1849" y="4767"/>
                    </a:lnTo>
                    <a:lnTo>
                      <a:pt x="1307" y="5658"/>
                    </a:lnTo>
                    <a:lnTo>
                      <a:pt x="487" y="7593"/>
                    </a:lnTo>
                    <a:lnTo>
                      <a:pt x="56" y="9698"/>
                    </a:lnTo>
                    <a:lnTo>
                      <a:pt x="0" y="10800"/>
                    </a:lnTo>
                    <a:lnTo>
                      <a:pt x="56" y="11912"/>
                    </a:lnTo>
                    <a:lnTo>
                      <a:pt x="487" y="14030"/>
                    </a:lnTo>
                    <a:lnTo>
                      <a:pt x="1307" y="15970"/>
                    </a:lnTo>
                    <a:lnTo>
                      <a:pt x="1849" y="16860"/>
                    </a:lnTo>
                    <a:lnTo>
                      <a:pt x="2471" y="17690"/>
                    </a:lnTo>
                    <a:lnTo>
                      <a:pt x="3169" y="18455"/>
                    </a:lnTo>
                    <a:lnTo>
                      <a:pt x="3937" y="19150"/>
                    </a:lnTo>
                    <a:lnTo>
                      <a:pt x="4769" y="19768"/>
                    </a:lnTo>
                    <a:lnTo>
                      <a:pt x="5659" y="20306"/>
                    </a:lnTo>
                    <a:lnTo>
                      <a:pt x="6603" y="20758"/>
                    </a:lnTo>
                    <a:lnTo>
                      <a:pt x="7594" y="21119"/>
                    </a:lnTo>
                    <a:lnTo>
                      <a:pt x="8628" y="21383"/>
                    </a:lnTo>
                    <a:lnTo>
                      <a:pt x="9698" y="21545"/>
                    </a:lnTo>
                    <a:lnTo>
                      <a:pt x="10800" y="21600"/>
                    </a:lnTo>
                    <a:lnTo>
                      <a:pt x="11906" y="21545"/>
                    </a:lnTo>
                    <a:lnTo>
                      <a:pt x="12979" y="21383"/>
                    </a:lnTo>
                    <a:lnTo>
                      <a:pt x="14015" y="21119"/>
                    </a:lnTo>
                    <a:lnTo>
                      <a:pt x="15008" y="20758"/>
                    </a:lnTo>
                    <a:lnTo>
                      <a:pt x="15952" y="20306"/>
                    </a:lnTo>
                    <a:lnTo>
                      <a:pt x="16843" y="19768"/>
                    </a:lnTo>
                    <a:lnTo>
                      <a:pt x="17674" y="19150"/>
                    </a:lnTo>
                    <a:lnTo>
                      <a:pt x="18440" y="18455"/>
                    </a:lnTo>
                    <a:lnTo>
                      <a:pt x="19137" y="17690"/>
                    </a:lnTo>
                    <a:lnTo>
                      <a:pt x="19758" y="16860"/>
                    </a:lnTo>
                    <a:lnTo>
                      <a:pt x="20298" y="15970"/>
                    </a:lnTo>
                    <a:lnTo>
                      <a:pt x="21115" y="14030"/>
                    </a:lnTo>
                    <a:lnTo>
                      <a:pt x="21544" y="11912"/>
                    </a:lnTo>
                    <a:lnTo>
                      <a:pt x="21600" y="10800"/>
                    </a:lnTo>
                    <a:lnTo>
                      <a:pt x="21544" y="9698"/>
                    </a:lnTo>
                    <a:lnTo>
                      <a:pt x="21115" y="7593"/>
                    </a:lnTo>
                    <a:lnTo>
                      <a:pt x="20298" y="5658"/>
                    </a:lnTo>
                    <a:lnTo>
                      <a:pt x="19758" y="4767"/>
                    </a:lnTo>
                    <a:lnTo>
                      <a:pt x="19137" y="3935"/>
                    </a:lnTo>
                    <a:lnTo>
                      <a:pt x="18440" y="3168"/>
                    </a:lnTo>
                    <a:lnTo>
                      <a:pt x="17674" y="2470"/>
                    </a:lnTo>
                    <a:lnTo>
                      <a:pt x="16843" y="1848"/>
                    </a:lnTo>
                    <a:lnTo>
                      <a:pt x="15952" y="1306"/>
                    </a:lnTo>
                    <a:lnTo>
                      <a:pt x="15008" y="850"/>
                    </a:lnTo>
                    <a:lnTo>
                      <a:pt x="14015" y="487"/>
                    </a:lnTo>
                    <a:lnTo>
                      <a:pt x="12979" y="220"/>
                    </a:lnTo>
                    <a:lnTo>
                      <a:pt x="11906" y="56"/>
                    </a:lnTo>
                    <a:lnTo>
                      <a:pt x="10800" y="0"/>
                    </a:lnTo>
                  </a:path>
                </a:pathLst>
              </a:custGeom>
              <a:noFill/>
              <a:ln w="9144" cap="flat">
                <a:solidFill>
                  <a:srgbClr val="000000"/>
                </a:solidFill>
                <a:prstDash val="solid"/>
                <a:round/>
              </a:ln>
              <a:effectLst/>
            </p:spPr>
            <p:txBody>
              <a:bodyPr wrap="square" lIns="45719" tIns="45719" rIns="45719" bIns="45719" numCol="1" anchor="t">
                <a:noAutofit/>
              </a:bodyPr>
              <a:lstStyle/>
              <a:p>
                <a:pPr/>
              </a:p>
            </p:txBody>
          </p:sp>
        </p:grpSp>
        <p:sp>
          <p:nvSpPr>
            <p:cNvPr id="147" name="object 47"/>
            <p:cNvSpPr txBox="1"/>
            <p:nvPr/>
          </p:nvSpPr>
          <p:spPr>
            <a:xfrm>
              <a:off x="2263836" y="1910193"/>
              <a:ext cx="929168" cy="15762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noAutofit/>
            </a:bodyPr>
            <a:lstStyle>
              <a:lvl1pPr indent="12700">
                <a:spcBef>
                  <a:spcPts val="100"/>
                </a:spcBef>
                <a:defRPr b="1" spc="15" sz="900">
                  <a:latin typeface="Times New Roman"/>
                  <a:ea typeface="Times New Roman"/>
                  <a:cs typeface="Times New Roman"/>
                  <a:sym typeface="Times New Roman"/>
                </a:defRPr>
              </a:lvl1pPr>
            </a:lstStyle>
            <a:p>
              <a:pPr/>
              <a:r>
                <a:t>Desempleados</a:t>
              </a:r>
            </a:p>
          </p:txBody>
        </p:sp>
        <p:grpSp>
          <p:nvGrpSpPr>
            <p:cNvPr id="151" name="object 48"/>
            <p:cNvGrpSpPr/>
            <p:nvPr/>
          </p:nvGrpSpPr>
          <p:grpSpPr>
            <a:xfrm>
              <a:off x="2366604" y="192927"/>
              <a:ext cx="2133541" cy="147534"/>
              <a:chOff x="0" y="0"/>
              <a:chExt cx="2133540" cy="147533"/>
            </a:xfrm>
          </p:grpSpPr>
          <p:sp>
            <p:nvSpPr>
              <p:cNvPr id="148" name="Figura"/>
              <p:cNvSpPr/>
              <p:nvPr/>
            </p:nvSpPr>
            <p:spPr>
              <a:xfrm>
                <a:off x="1986008" y="0"/>
                <a:ext cx="136184" cy="1475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21600" y="11631"/>
                    </a:lnTo>
                    <a:lnTo>
                      <a:pt x="2100" y="11631"/>
                    </a:lnTo>
                    <a:lnTo>
                      <a:pt x="2100" y="9969"/>
                    </a:lnTo>
                    <a:lnTo>
                      <a:pt x="21600" y="9969"/>
                    </a:lnTo>
                    <a:lnTo>
                      <a:pt x="0" y="0"/>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sp>
            <p:nvSpPr>
              <p:cNvPr id="149" name="Rectángulo"/>
              <p:cNvSpPr/>
              <p:nvPr/>
            </p:nvSpPr>
            <p:spPr>
              <a:xfrm>
                <a:off x="0" y="65884"/>
                <a:ext cx="1986009" cy="15763"/>
              </a:xfrm>
              <a:prstGeom prst="rect">
                <a:avLst/>
              </a:prstGeom>
              <a:solidFill>
                <a:srgbClr val="000000"/>
              </a:solidFill>
              <a:ln w="12700" cap="flat">
                <a:noFill/>
                <a:miter lim="400000"/>
              </a:ln>
              <a:effectLst/>
            </p:spPr>
            <p:txBody>
              <a:bodyPr wrap="square" lIns="45719" tIns="45719" rIns="45719" bIns="45719" numCol="1" anchor="t">
                <a:noAutofit/>
              </a:bodyPr>
              <a:lstStyle/>
              <a:p>
                <a:pPr/>
              </a:p>
            </p:txBody>
          </p:sp>
          <p:sp>
            <p:nvSpPr>
              <p:cNvPr id="150" name="Figura"/>
              <p:cNvSpPr/>
              <p:nvPr/>
            </p:nvSpPr>
            <p:spPr>
              <a:xfrm>
                <a:off x="1999247" y="65884"/>
                <a:ext cx="134294" cy="1576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774" y="0"/>
                    </a:moveTo>
                    <a:lnTo>
                      <a:pt x="0" y="0"/>
                    </a:lnTo>
                    <a:lnTo>
                      <a:pt x="0" y="21600"/>
                    </a:lnTo>
                    <a:lnTo>
                      <a:pt x="19775" y="21600"/>
                    </a:lnTo>
                    <a:lnTo>
                      <a:pt x="21600" y="10801"/>
                    </a:lnTo>
                    <a:lnTo>
                      <a:pt x="19774" y="0"/>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grpSp>
        <p:grpSp>
          <p:nvGrpSpPr>
            <p:cNvPr id="157" name="object 49"/>
            <p:cNvGrpSpPr/>
            <p:nvPr/>
          </p:nvGrpSpPr>
          <p:grpSpPr>
            <a:xfrm>
              <a:off x="1961837" y="514470"/>
              <a:ext cx="2975228" cy="1312657"/>
              <a:chOff x="0" y="0"/>
              <a:chExt cx="2975227" cy="1312656"/>
            </a:xfrm>
          </p:grpSpPr>
          <p:sp>
            <p:nvSpPr>
              <p:cNvPr id="152" name="Figura"/>
              <p:cNvSpPr/>
              <p:nvPr/>
            </p:nvSpPr>
            <p:spPr>
              <a:xfrm>
                <a:off x="0" y="283715"/>
                <a:ext cx="414225" cy="9286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7729"/>
                    </a:moveTo>
                    <a:lnTo>
                      <a:pt x="18314" y="18360"/>
                    </a:lnTo>
                    <a:lnTo>
                      <a:pt x="493" y="0"/>
                    </a:lnTo>
                    <a:lnTo>
                      <a:pt x="0" y="88"/>
                    </a:lnTo>
                    <a:lnTo>
                      <a:pt x="17744" y="18469"/>
                    </a:lnTo>
                    <a:lnTo>
                      <a:pt x="14499" y="19092"/>
                    </a:lnTo>
                    <a:lnTo>
                      <a:pt x="21107" y="21600"/>
                    </a:lnTo>
                    <a:lnTo>
                      <a:pt x="21465" y="18785"/>
                    </a:lnTo>
                    <a:lnTo>
                      <a:pt x="21600" y="17729"/>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sp>
            <p:nvSpPr>
              <p:cNvPr id="153" name="Figura"/>
              <p:cNvSpPr/>
              <p:nvPr/>
            </p:nvSpPr>
            <p:spPr>
              <a:xfrm>
                <a:off x="302629" y="151314"/>
                <a:ext cx="418008" cy="10062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519"/>
                    </a:moveTo>
                    <a:lnTo>
                      <a:pt x="3803" y="2937"/>
                    </a:lnTo>
                    <a:lnTo>
                      <a:pt x="5581" y="2639"/>
                    </a:lnTo>
                    <a:lnTo>
                      <a:pt x="7037" y="2395"/>
                    </a:lnTo>
                    <a:lnTo>
                      <a:pt x="684" y="0"/>
                    </a:lnTo>
                    <a:lnTo>
                      <a:pt x="0" y="3573"/>
                    </a:lnTo>
                    <a:lnTo>
                      <a:pt x="3232" y="3032"/>
                    </a:lnTo>
                    <a:lnTo>
                      <a:pt x="21111" y="21600"/>
                    </a:lnTo>
                    <a:lnTo>
                      <a:pt x="21600" y="21519"/>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sp>
            <p:nvSpPr>
              <p:cNvPr id="154" name="Figura"/>
              <p:cNvSpPr/>
              <p:nvPr/>
            </p:nvSpPr>
            <p:spPr>
              <a:xfrm>
                <a:off x="505013" y="0"/>
                <a:ext cx="1899002" cy="14753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9969"/>
                    </a:moveTo>
                    <a:lnTo>
                      <a:pt x="1678" y="9969"/>
                    </a:lnTo>
                    <a:lnTo>
                      <a:pt x="1678" y="0"/>
                    </a:lnTo>
                    <a:lnTo>
                      <a:pt x="0" y="10800"/>
                    </a:lnTo>
                    <a:lnTo>
                      <a:pt x="1678" y="21600"/>
                    </a:lnTo>
                    <a:lnTo>
                      <a:pt x="1678" y="11631"/>
                    </a:lnTo>
                    <a:lnTo>
                      <a:pt x="21600" y="11631"/>
                    </a:lnTo>
                    <a:lnTo>
                      <a:pt x="21600" y="9969"/>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sp>
            <p:nvSpPr>
              <p:cNvPr id="155" name="Figura"/>
              <p:cNvSpPr/>
              <p:nvPr/>
            </p:nvSpPr>
            <p:spPr>
              <a:xfrm>
                <a:off x="1085683" y="151314"/>
                <a:ext cx="1452624" cy="10081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9153" y="527"/>
                    </a:lnTo>
                    <a:lnTo>
                      <a:pt x="19734" y="1718"/>
                    </a:lnTo>
                    <a:lnTo>
                      <a:pt x="0" y="21438"/>
                    </a:lnTo>
                    <a:lnTo>
                      <a:pt x="84" y="21600"/>
                    </a:lnTo>
                    <a:lnTo>
                      <a:pt x="19837" y="1929"/>
                    </a:lnTo>
                    <a:lnTo>
                      <a:pt x="20419" y="3120"/>
                    </a:lnTo>
                    <a:lnTo>
                      <a:pt x="21017" y="1540"/>
                    </a:lnTo>
                    <a:lnTo>
                      <a:pt x="21600" y="0"/>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sp>
            <p:nvSpPr>
              <p:cNvPr id="156" name="Figura"/>
              <p:cNvSpPr/>
              <p:nvPr/>
            </p:nvSpPr>
            <p:spPr>
              <a:xfrm>
                <a:off x="1545302" y="293172"/>
                <a:ext cx="1429926" cy="10194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60"/>
                    </a:moveTo>
                    <a:lnTo>
                      <a:pt x="21486" y="0"/>
                    </a:lnTo>
                    <a:lnTo>
                      <a:pt x="1760" y="19649"/>
                    </a:lnTo>
                    <a:lnTo>
                      <a:pt x="1171" y="18474"/>
                    </a:lnTo>
                    <a:lnTo>
                      <a:pt x="0" y="21600"/>
                    </a:lnTo>
                    <a:lnTo>
                      <a:pt x="2457" y="21039"/>
                    </a:lnTo>
                    <a:lnTo>
                      <a:pt x="1955" y="20037"/>
                    </a:lnTo>
                    <a:lnTo>
                      <a:pt x="1865" y="19858"/>
                    </a:lnTo>
                    <a:lnTo>
                      <a:pt x="21600" y="160"/>
                    </a:lnTo>
                    <a:close/>
                  </a:path>
                </a:pathLst>
              </a:custGeom>
              <a:solidFill>
                <a:srgbClr val="000000"/>
              </a:solidFill>
              <a:ln w="12700" cap="flat">
                <a:noFill/>
                <a:miter lim="400000"/>
              </a:ln>
              <a:effectLst/>
            </p:spPr>
            <p:txBody>
              <a:bodyPr wrap="square" lIns="45719" tIns="45719" rIns="45719" bIns="45719" numCol="1" anchor="t">
                <a:noAutofit/>
              </a:bodyPr>
              <a:lstStyle/>
              <a:p>
                <a:pPr/>
              </a:p>
            </p:txBody>
          </p:sp>
        </p:gr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object 28"/>
          <p:cNvSpPr txBox="1"/>
          <p:nvPr/>
        </p:nvSpPr>
        <p:spPr>
          <a:xfrm>
            <a:off x="545009" y="479552"/>
            <a:ext cx="6682382" cy="28705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La función de salarios	</a:t>
            </a:r>
          </a:p>
          <a:p>
            <a:pPr indent="12700"/>
          </a:p>
          <a:p>
            <a:pPr indent="12700"/>
            <a:r>
              <a:t>Los salarios nominales pueden determinarse:</a:t>
            </a:r>
          </a:p>
          <a:p>
            <a:pPr marL="180473" indent="-180473">
              <a:buSzPct val="100000"/>
              <a:buChar char="•"/>
            </a:pPr>
            <a:r>
              <a:t>En negociación colectiva  , entre cámaras o agrupaciones de empresarios y sindicatos.</a:t>
            </a:r>
          </a:p>
          <a:p>
            <a:pPr marL="180473" indent="-180473">
              <a:buSzPct val="100000"/>
              <a:buChar char="•"/>
            </a:pPr>
            <a:r>
              <a:t>En negociación bilateral , entre empresario y trabajador. La negociación  será  más  bien  e este  tipo cuanto mayor sea el nivel de calificación e instrucción del trabajador; en puestos de baja  calificación, el empresario propone  y el  trabajador  acepta  (o no) el  salario  ofrecido,  con  escasa capacidad para “negociar” el mismo.</a:t>
            </a:r>
          </a:p>
        </p:txBody>
      </p:sp>
      <p:sp>
        <p:nvSpPr>
          <p:cNvPr id="161" name="object 9"/>
          <p:cNvSpPr txBox="1"/>
          <p:nvPr/>
        </p:nvSpPr>
        <p:spPr>
          <a:xfrm>
            <a:off x="632587" y="3806696"/>
            <a:ext cx="6324346" cy="2416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lstStyle>
          <a:p>
            <a:pPr/>
            <a:r>
              <a:t>Poder  de  negociación salarial</a:t>
            </a:r>
          </a:p>
        </p:txBody>
      </p:sp>
      <p:sp>
        <p:nvSpPr>
          <p:cNvPr id="162" name="Este poder está relacionado con tres aspectos:…"/>
          <p:cNvSpPr txBox="1"/>
          <p:nvPr/>
        </p:nvSpPr>
        <p:spPr>
          <a:xfrm>
            <a:off x="648229" y="4369067"/>
            <a:ext cx="6682381" cy="409535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Este poder está relacionado con tres aspectos:</a:t>
            </a:r>
          </a:p>
          <a:p>
            <a:pPr indent="12700"/>
          </a:p>
          <a:p>
            <a:pPr marL="180473" indent="-180473">
              <a:buSzPct val="100000"/>
              <a:buChar char="•"/>
              <a:defRPr sz="1600"/>
            </a:pPr>
            <a:r>
              <a:t>Nivel de calificación. Cuanto más calificado sea el trabajador, más difícil le resultará a la  empresa reemplazarlo y por tanto aumenta la capacidad de negociación del trabajador para  solicitar un salario más alto.</a:t>
            </a:r>
          </a:p>
          <a:p>
            <a:pPr marL="180473" indent="-180473">
              <a:buSzPct val="100000"/>
              <a:buChar char="•"/>
              <a:defRPr sz="1600"/>
            </a:pPr>
            <a:r>
              <a:t>Mercado laboral. Determina la capacidad del trabajador para encontrar otro empleo. Si la  economía se  encuentra  en  recesión  y con  elevado  desempleo (con independencia  del nivel  de calificación), le será más difícil encontrar otro puesto de trabajo  de  similares  características. Cuando la situación económica es favorable y la tasa de desempleo es baja, la probabilidad de que un trabajador pueda encontrar otro trabajo igual o mejor aumenta .</a:t>
            </a:r>
          </a:p>
          <a:p>
            <a:pPr marL="180473" indent="-180473">
              <a:buSzPct val="100000"/>
              <a:buChar char="•"/>
              <a:defRPr sz="1600"/>
            </a:pPr>
            <a:r>
              <a:t>Capacitación  y retención. A las  empresas  les  interesa retener a sus trabajadores; si sus  trabajadores se encuentran a gusto en la empresa, no tendrán incentivos para abandonarla, y su productividad y eficiencia crecerán, como consecuencia de la menor  rotación. Asimismo, es costoso para la empresa hacer rotar a sus trabajadores calificados.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object 10"/>
          <p:cNvSpPr txBox="1"/>
          <p:nvPr/>
        </p:nvSpPr>
        <p:spPr>
          <a:xfrm>
            <a:off x="506982" y="145115"/>
            <a:ext cx="6758435" cy="818755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defRPr sz="1500"/>
            </a:pPr>
          </a:p>
          <a:p>
            <a:pPr indent="12700">
              <a:defRPr sz="1500"/>
            </a:pPr>
            <a:r>
              <a:t>Los determinantes de la función de salarios son:</a:t>
            </a:r>
          </a:p>
          <a:p>
            <a:pPr indent="12700">
              <a:defRPr sz="1500"/>
            </a:pPr>
          </a:p>
          <a:p>
            <a:pPr marL="150394" indent="-150394">
              <a:buSzPct val="100000"/>
              <a:buChar char="•"/>
              <a:defRPr sz="1500"/>
            </a:pPr>
            <a:r>
              <a:t>Nivel de precios esperado. Los trabajadores negocian el salario      nominal  en función de los  bienes y servicios que van a poder comprar con dicho salario. Cuanto mayor sea el nivel de precios esperado, mayor será el salario nominal necesario para poder comprar la misma canasta de bienes y servicios. </a:t>
            </a:r>
          </a:p>
          <a:p>
            <a:pPr marL="150394" indent="-150394">
              <a:buSzPct val="100000"/>
              <a:buChar char="•"/>
              <a:defRPr sz="1500"/>
            </a:pPr>
          </a:p>
          <a:p>
            <a:pPr marL="150394" indent="-150394">
              <a:buSzPct val="100000"/>
              <a:buChar char="•"/>
              <a:defRPr sz="1500"/>
            </a:pPr>
            <a:r>
              <a:t>Tasa de desempleo. Como puede observarse, el  denominador  común  de  los  factores  considerados es la tasa de desempleo . Cuando la tasa de desempleo es reducida, los salarios  nominales serán elevados (porque se incrementa el poder de negociación de los trabajadores y también porque las empresas estarán dispuestas a pagar salarios mayores para impedir que  disminuya su eficiencia como consecuencia de la mayor rotación); del mismo modo, cuando la tasa de desempleo es elevada, los salarios nominales serán bajos.</a:t>
            </a:r>
          </a:p>
          <a:p>
            <a:pPr marL="150394" indent="-150394">
              <a:buSzPct val="100000"/>
              <a:buChar char="•"/>
              <a:defRPr sz="1500"/>
            </a:pPr>
          </a:p>
          <a:p>
            <a:pPr marL="150394" indent="-150394">
              <a:buSzPct val="100000"/>
              <a:buChar char="•"/>
              <a:defRPr sz="1500"/>
            </a:pPr>
            <a:r>
              <a:t>Poder de negociación de los trabajadores. Además de la situación del mercado de trabajo  (medida por la tasa de desempleo), existen otros factores que influyen en la determinación de los salarios por su incidencia sobre el	poder de negociación de los trabajadores.	</a:t>
            </a:r>
          </a:p>
          <a:p>
            <a:pPr marL="150394" indent="-150394">
              <a:buSzPct val="100000"/>
              <a:buChar char="•"/>
              <a:defRPr sz="1500"/>
            </a:pPr>
          </a:p>
          <a:p>
            <a:pPr marL="150394" indent="-150394">
              <a:buSzPct val="100000"/>
              <a:buChar char="•"/>
              <a:defRPr sz="1500"/>
            </a:pPr>
            <a:r>
              <a:t>Seguros de desempleo . La existencia de un seguro de desempleo aumenta el poder de  negociación de los trabajadores, que no estarán dispuestos a trabajar por un salario inferior al seguro. Esto aumentará cuanto más sea la duración y su monto.</a:t>
            </a:r>
          </a:p>
          <a:p>
            <a:pPr>
              <a:defRPr sz="1500"/>
            </a:pPr>
          </a:p>
          <a:p>
            <a:pPr marL="150394" indent="-150394">
              <a:buSzPct val="100000"/>
              <a:buChar char="•"/>
              <a:defRPr sz="1500"/>
            </a:pPr>
            <a:r>
              <a:t>Sindicatos  fuertes. La capacidad de implementar medidas de fuerza colectivas de gran  impacto social aumentan el  poder  de  negociación  de  los  trabajadores  (transporte,  docentes).</a:t>
            </a:r>
          </a:p>
          <a:p>
            <a:pPr>
              <a:defRPr sz="1500"/>
            </a:pPr>
          </a:p>
          <a:p>
            <a:pPr marL="150394" indent="-150394">
              <a:buSzPct val="100000"/>
              <a:buChar char="•"/>
              <a:defRPr sz="1500"/>
            </a:pPr>
            <a:r>
              <a:t>Rigideces estructurales del mercado de trabajo. A mayor flexibilidad laboral, se crearán y  destruirán más empleos. Esto disminuye el poder de negociación de los trabajadores, y por tanto disminuye el salario nominal.</a:t>
            </a:r>
          </a:p>
          <a:p>
            <a:pPr>
              <a:defRPr sz="1500"/>
            </a:pPr>
          </a:p>
          <a:p>
            <a:pPr marL="150394" indent="-150394">
              <a:buSzPct val="100000"/>
              <a:buChar char="•"/>
              <a:defRPr sz="1500"/>
            </a:pPr>
            <a:r>
              <a:t>Salarios  mínimos. Cuanto mayores sean, mayor será el poder de negociación de los  trabajadores; dado un nivel de desempleo, un incremento del salario mínimo supondrá un aumento en los salarios nominales.</a:t>
            </a:r>
          </a:p>
        </p:txBody>
      </p:sp>
      <p:sp>
        <p:nvSpPr>
          <p:cNvPr id="165" name="object 11"/>
          <p:cNvSpPr/>
          <p:nvPr/>
        </p:nvSpPr>
        <p:spPr>
          <a:xfrm>
            <a:off x="1357883" y="9022588"/>
            <a:ext cx="1719072" cy="12701"/>
          </a:xfrm>
          <a:prstGeom prst="rect">
            <a:avLst/>
          </a:prstGeom>
          <a:solidFill>
            <a:srgbClr val="000000"/>
          </a:solidFill>
          <a:ln w="12700">
            <a:miter lim="400000"/>
          </a:ln>
        </p:spPr>
        <p:txBody>
          <a:bodyPr lIns="45719" rIns="45719"/>
          <a:lstStyle/>
          <a:p>
            <a:pPr/>
          </a:p>
        </p:txBody>
      </p:sp>
      <p:sp>
        <p:nvSpPr>
          <p:cNvPr id="166" name="object 12"/>
          <p:cNvSpPr txBox="1"/>
          <p:nvPr/>
        </p:nvSpPr>
        <p:spPr>
          <a:xfrm>
            <a:off x="1319783" y="9098915"/>
            <a:ext cx="1929765" cy="127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38100">
              <a:spcBef>
                <a:spcPts val="100"/>
              </a:spcBef>
              <a:defRPr baseline="32407" spc="7" sz="900">
                <a:latin typeface="Times New Roman"/>
                <a:ea typeface="Times New Roman"/>
                <a:cs typeface="Times New Roman"/>
                <a:sym typeface="Times New Roman"/>
              </a:defRPr>
            </a:pPr>
            <a:r>
              <a:t>4</a:t>
            </a:r>
            <a:r>
              <a:rPr spc="157"/>
              <a:t> </a:t>
            </a:r>
            <a:r>
              <a:rPr baseline="0" spc="-10" sz="700"/>
              <a:t>En</a:t>
            </a:r>
            <a:r>
              <a:rPr baseline="0" spc="10" sz="700"/>
              <a:t> </a:t>
            </a:r>
            <a:r>
              <a:rPr baseline="0" spc="-5" sz="700"/>
              <a:t>Argentina, </a:t>
            </a:r>
            <a:r>
              <a:rPr baseline="0" spc="0" sz="700"/>
              <a:t>entre</a:t>
            </a:r>
            <a:r>
              <a:rPr baseline="0" spc="-10" sz="700"/>
              <a:t> </a:t>
            </a:r>
            <a:r>
              <a:rPr baseline="0" spc="0" sz="700"/>
              <a:t>marzo</a:t>
            </a:r>
            <a:r>
              <a:rPr baseline="0" spc="-5" sz="700"/>
              <a:t> </a:t>
            </a:r>
            <a:r>
              <a:rPr baseline="0" spc="0" sz="700"/>
              <a:t>y</a:t>
            </a:r>
            <a:r>
              <a:rPr baseline="0" spc="-15" sz="700"/>
              <a:t> </a:t>
            </a:r>
            <a:r>
              <a:rPr baseline="0" spc="0" sz="700"/>
              <a:t>abril</a:t>
            </a:r>
            <a:r>
              <a:rPr baseline="0" spc="-5" sz="700"/>
              <a:t> de</a:t>
            </a:r>
            <a:r>
              <a:rPr baseline="0" spc="-10" sz="700"/>
              <a:t> </a:t>
            </a:r>
            <a:r>
              <a:rPr baseline="0" spc="0" sz="700"/>
              <a:t>cada</a:t>
            </a:r>
            <a:r>
              <a:rPr baseline="0" spc="5" sz="700"/>
              <a:t> </a:t>
            </a:r>
            <a:r>
              <a:rPr baseline="0" spc="-5" sz="700"/>
              <a:t>año.</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object 5"/>
          <p:cNvSpPr txBox="1"/>
          <p:nvPr/>
        </p:nvSpPr>
        <p:spPr>
          <a:xfrm>
            <a:off x="501903" y="679957"/>
            <a:ext cx="6768594" cy="66678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El término “natural” hace referencia a que se trata de la tasa de desempleo en torno a la cual se sitúa la tasa de desempleo efectiva. Es decir, dadas las características estructurales (legislación,  capacitación de la población, etc.) del mercado de trabajo de un país concreto, la tasa de</a:t>
            </a:r>
          </a:p>
          <a:p>
            <a:pPr indent="12700"/>
            <a:r>
              <a:t>desempleo natural sería la tasa de desempleo en torno a la cual se mueve a corto plazo la tasa de desempleo efectiva.</a:t>
            </a:r>
          </a:p>
          <a:p>
            <a:pPr indent="12700"/>
          </a:p>
          <a:p>
            <a:pPr indent="12700"/>
            <a:r>
              <a:t>Por lo tanto, la economía tenderá hacia una tasa de desempleo mayor o menor en función de las  características estructurales del mercado de trabajo. Por eso, aunque la terminología habitual  para definir la tasa de desempleo  de  equilibrio  es “tasa  natural  de  desempleo”  algunos  economistas consideran más apropiado el término “tasa estructural de desempleo”.</a:t>
            </a:r>
          </a:p>
          <a:p>
            <a:pPr indent="12700"/>
          </a:p>
          <a:p>
            <a:pPr indent="12700"/>
            <a:r>
              <a:t>No es  posible que la tasa natural de desempleo de una economía sea  cero, aún en  una economía  con un mercado de trabajo muy dinámico y en el que resulte fácil encontrar un empleo, ya que  siempre  existirá  un  cierto  volumen  de  desempleo.  Este  volumen  de  desempleo  se  denomina desempleo  friccional, y está relacionado con los flujos del  mercado  de  trabajo.  Es  decir,  cuando un estudiante termina sus estudios y comienza a buscar un empleo deja de ser población inactiva para convertirse en población activa. Mientras busca su primer empleo dicha  persona  es  un  desempleado.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object 5"/>
          <p:cNvSpPr txBox="1"/>
          <p:nvPr/>
        </p:nvSpPr>
        <p:spPr>
          <a:xfrm>
            <a:off x="501903" y="1929637"/>
            <a:ext cx="6768594" cy="46231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La tasa natural de desempleo  no  será  constante,  y  variará en función de los cambios estructurales que se produzcan en el mercado de de trabajo.</a:t>
            </a:r>
          </a:p>
          <a:p>
            <a:pPr/>
          </a:p>
          <a:p>
            <a:pPr indent="12700"/>
            <a:r>
              <a:t>La tasa natural de desempleo	aumentará :</a:t>
            </a:r>
          </a:p>
          <a:p>
            <a:pPr marL="180473" indent="-180473">
              <a:buSzPct val="100000"/>
              <a:buChar char="•"/>
            </a:pPr>
            <a:r>
              <a:t>si aumenta  el poder de negociación de los trabajadores	(↑n); motivado por un aumento  de las prestaciones por desempleo, un incremento del salario mínimo, una legislación que incremente el poder sindical, etcétera. Cualquiera de estas situaciones dará lugar a que los trabajadores exijan un salario real por	encima del salario que están dispuestas a  pagar  las  empresas;  dicha  situación  se  traducirá  en   una mayor tasa natural de  desempleo. </a:t>
            </a:r>
          </a:p>
          <a:p>
            <a:pPr marL="180473" indent="-180473">
              <a:buSzPct val="100000"/>
              <a:buChar char="•"/>
            </a:pPr>
            <a:r>
              <a:t>si aumenta  el margen empresarial	(↑z), posiblemente originado en una situación de baja  competencia de precios o monopólica.</a:t>
            </a:r>
          </a:p>
          <a:p>
            <a:pPr marL="180473" indent="-180473">
              <a:buSzPct val="100000"/>
              <a:buChar char="•"/>
            </a:pPr>
            <a:r>
              <a:t>si aumentan los costos no salariales.</a:t>
            </a:r>
          </a:p>
          <a:p>
            <a:pPr marL="180473" indent="-180473">
              <a:buSzPct val="100000"/>
              <a:buChar char="•"/>
            </a:pPr>
            <a:r>
              <a:t>si  disminuye   la productividad  del  trabajo	(↓A).</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object 6"/>
          <p:cNvSpPr txBox="1"/>
          <p:nvPr/>
        </p:nvSpPr>
        <p:spPr>
          <a:xfrm>
            <a:off x="565750" y="1990596"/>
            <a:ext cx="6640900" cy="374684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indent="12700"/>
            <a:r>
              <a:t>Actualidad. Precariedad e informalidad laborales</a:t>
            </a:r>
          </a:p>
          <a:p>
            <a:pPr indent="12700"/>
          </a:p>
          <a:p>
            <a:pPr marL="180473" indent="-180473">
              <a:buSzPct val="100000"/>
              <a:buChar char="•"/>
            </a:pPr>
            <a:r>
              <a:t>Precariedad. Por precariedad  entendemos  que el empleo,  si bien  puede ser  formal,  está  sujeto  a  las  variaciones  y oscilaciones en  el mercado en que  se desenvuelve, con  lo que puede aparecer y desaparecer súbitamente. Si la demanda de  trabajo  depende  de  la  demanda de bienes, y ésta es precaria, el empleo estable es una ficción inalcanzable, al menos en el sector privado, no en el público, que en general tiene estabilidad laboral garantizada por  las normas.</a:t>
            </a:r>
          </a:p>
          <a:p>
            <a:pPr marL="180473" indent="-180473">
              <a:buSzPct val="100000"/>
              <a:buChar char="•"/>
            </a:pPr>
          </a:p>
          <a:p>
            <a:pPr marL="180473" indent="-180473">
              <a:buSzPct val="100000"/>
              <a:buChar char="•"/>
            </a:pPr>
            <a:r>
              <a:t>Informalidad . Los asalariados informales (aquellos que no se hallan contratados en términos  legales sujetos  al pago  de  aportes  y contribuciones).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