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9B603-B38C-466C-ADD6-E673EE56394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xmlns="" id="{2B7B3537-4803-4E72-810E-1AF788790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xmlns="" id="{157DF909-D138-48D8-97FA-BFC990344DA3}"/>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5" name="Marcador de pie de página 4">
            <a:extLst>
              <a:ext uri="{FF2B5EF4-FFF2-40B4-BE49-F238E27FC236}">
                <a16:creationId xmlns:a16="http://schemas.microsoft.com/office/drawing/2014/main" xmlns="" id="{6C87F705-D79C-49E3-9715-38A82888E3A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4033B3D5-BC43-4AB0-AA0C-5B4A420033B3}"/>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331268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F58FA0-9979-4496-8A7B-36B64E061EC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7E4A54A7-0807-4857-9BB1-080409911FF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EF0A09C7-EC40-43B0-ABFE-1002152E992F}"/>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5" name="Marcador de pie de página 4">
            <a:extLst>
              <a:ext uri="{FF2B5EF4-FFF2-40B4-BE49-F238E27FC236}">
                <a16:creationId xmlns:a16="http://schemas.microsoft.com/office/drawing/2014/main" xmlns="" id="{FD9098CD-266F-4E22-867D-1990E3E3B32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EDA2D61F-E212-4855-BF46-6B0123A99B04}"/>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383206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EDA2798-8258-44B5-BDFF-8C96FA5F32F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DFDE0F80-97FE-4D78-8917-9C9F94B5C86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D341121A-5AED-4800-B9BF-8DD6797646D9}"/>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5" name="Marcador de pie de página 4">
            <a:extLst>
              <a:ext uri="{FF2B5EF4-FFF2-40B4-BE49-F238E27FC236}">
                <a16:creationId xmlns:a16="http://schemas.microsoft.com/office/drawing/2014/main" xmlns="" id="{B7A7DD24-3773-440A-BE15-1FB3859D763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7CD13ADA-637A-4E13-BEE8-59407CA3D19C}"/>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60457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30A229-FAC6-43EE-B191-3361593294A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C0C46967-79C6-40B5-A3C4-17BF158088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72610BCE-5A2E-4BAE-96F0-0EDB8A34E2F1}"/>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5" name="Marcador de pie de página 4">
            <a:extLst>
              <a:ext uri="{FF2B5EF4-FFF2-40B4-BE49-F238E27FC236}">
                <a16:creationId xmlns:a16="http://schemas.microsoft.com/office/drawing/2014/main" xmlns="" id="{C44CF897-9E58-48EA-8127-4B8E19DC415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1D357750-FD2D-4BD9-A642-7FD179F1EE85}"/>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173116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F6078B-8BE7-4DD4-ACA8-60389578701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BA85868A-ABB3-47AE-A501-A0106A9C0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979E9493-0ED0-419E-A0E6-54BDFCF6E6AA}"/>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5" name="Marcador de pie de página 4">
            <a:extLst>
              <a:ext uri="{FF2B5EF4-FFF2-40B4-BE49-F238E27FC236}">
                <a16:creationId xmlns:a16="http://schemas.microsoft.com/office/drawing/2014/main" xmlns="" id="{4ABC9D67-4DCA-49FF-A2B7-A58A12E6519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5848335F-C4CC-449D-8A9F-9BB3A4A26547}"/>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407313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797FEB-5658-487C-80A8-4D3459D7405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0A9932CE-08C4-46A7-A54B-E30974E3EB3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xmlns="" id="{32E41C84-6AC8-4A41-8A6A-C9EA167C88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xmlns="" id="{05F3A062-1CFF-41B3-8DB1-C83A5E8F8591}"/>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6" name="Marcador de pie de página 5">
            <a:extLst>
              <a:ext uri="{FF2B5EF4-FFF2-40B4-BE49-F238E27FC236}">
                <a16:creationId xmlns:a16="http://schemas.microsoft.com/office/drawing/2014/main" xmlns="" id="{BFD4B940-8CC4-4740-8373-9268C0D7010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F648989E-33C6-49E2-9CD3-2730C7DF4480}"/>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173298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5277DE-A2D5-4EE4-9B29-F47072C558D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499788EB-FF8A-4015-A9B9-6D233F26AB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5A14F7FA-60C9-4162-B4BA-7D70B617E1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xmlns="" id="{131CD35F-5C3B-4ADC-8823-01ABF7711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0BBE1137-8CFD-4FFD-9041-71C2460183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xmlns="" id="{9DB11857-A587-41CC-9E00-BE0EF0621484}"/>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8" name="Marcador de pie de página 7">
            <a:extLst>
              <a:ext uri="{FF2B5EF4-FFF2-40B4-BE49-F238E27FC236}">
                <a16:creationId xmlns:a16="http://schemas.microsoft.com/office/drawing/2014/main" xmlns="" id="{FEF313DB-3703-4A2D-808B-2EDE595166F8}"/>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xmlns="" id="{A89EB12E-9406-4F2C-B7B9-32A597F94CBF}"/>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69851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82AF47-2C0A-435A-A149-A8198140CD9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xmlns="" id="{E4E93CEE-3A3A-4BAB-9D56-439F57A14482}"/>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4" name="Marcador de pie de página 3">
            <a:extLst>
              <a:ext uri="{FF2B5EF4-FFF2-40B4-BE49-F238E27FC236}">
                <a16:creationId xmlns:a16="http://schemas.microsoft.com/office/drawing/2014/main" xmlns="" id="{48DE5F8E-FC17-4585-B534-B87EBB92E3F3}"/>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xmlns="" id="{D63B7D30-DFF0-4C1B-9F70-417BEB8C8F24}"/>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258457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0A88A78-F930-4C61-BA4B-01D98A804077}"/>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3" name="Marcador de pie de página 2">
            <a:extLst>
              <a:ext uri="{FF2B5EF4-FFF2-40B4-BE49-F238E27FC236}">
                <a16:creationId xmlns:a16="http://schemas.microsoft.com/office/drawing/2014/main" xmlns="" id="{75CC1A25-3662-40C8-9091-C0977EE932D6}"/>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xmlns="" id="{2AC7E64B-5827-4D29-854D-96CC82FFEB59}"/>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128011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C8128C-0FA5-457E-AD23-55EF468B1B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4CFA1108-F990-4654-9D67-4F1F2AEC5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xmlns="" id="{7B2D4260-3281-4FDB-91D8-F45571A0F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A88771B-A43F-45C5-985F-D1CF0737D4C2}"/>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6" name="Marcador de pie de página 5">
            <a:extLst>
              <a:ext uri="{FF2B5EF4-FFF2-40B4-BE49-F238E27FC236}">
                <a16:creationId xmlns:a16="http://schemas.microsoft.com/office/drawing/2014/main" xmlns="" id="{86C67212-8C71-4C9D-B1EB-01B6C1F999C0}"/>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2089DDA9-3433-4F6D-9A2B-729EF3704851}"/>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239983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610DF1-E270-46E5-AC97-333E6670A4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xmlns="" id="{0CD9D574-8B77-4F43-878D-E72E74DA3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xmlns="" id="{2E8C9F95-0CA2-4853-873E-75BDB7A20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EF832EB-1535-412D-8855-E4E7AE6A111E}"/>
              </a:ext>
            </a:extLst>
          </p:cNvPr>
          <p:cNvSpPr>
            <a:spLocks noGrp="1"/>
          </p:cNvSpPr>
          <p:nvPr>
            <p:ph type="dt" sz="half" idx="10"/>
          </p:nvPr>
        </p:nvSpPr>
        <p:spPr/>
        <p:txBody>
          <a:bodyPr/>
          <a:lstStyle/>
          <a:p>
            <a:fld id="{42FEA129-3FAB-4237-BF66-18B2BD3031A8}" type="datetimeFigureOut">
              <a:rPr lang="es-AR" smtClean="0"/>
              <a:t>14/10/2021</a:t>
            </a:fld>
            <a:endParaRPr lang="es-AR"/>
          </a:p>
        </p:txBody>
      </p:sp>
      <p:sp>
        <p:nvSpPr>
          <p:cNvPr id="6" name="Marcador de pie de página 5">
            <a:extLst>
              <a:ext uri="{FF2B5EF4-FFF2-40B4-BE49-F238E27FC236}">
                <a16:creationId xmlns:a16="http://schemas.microsoft.com/office/drawing/2014/main" xmlns="" id="{A950D9A0-0E37-455F-BBAB-0C62C73E1F4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BC04E771-8849-43C8-9176-312FC227BDA7}"/>
              </a:ext>
            </a:extLst>
          </p:cNvPr>
          <p:cNvSpPr>
            <a:spLocks noGrp="1"/>
          </p:cNvSpPr>
          <p:nvPr>
            <p:ph type="sldNum" sz="quarter" idx="12"/>
          </p:nvPr>
        </p:nvSpPr>
        <p:spPr/>
        <p:txBody>
          <a:bodyPr/>
          <a:lstStyle/>
          <a:p>
            <a:fld id="{AB119F88-C511-48D7-AEA9-B0886F9D6744}" type="slidenum">
              <a:rPr lang="es-AR" smtClean="0"/>
              <a:t>‹Nº›</a:t>
            </a:fld>
            <a:endParaRPr lang="es-AR"/>
          </a:p>
        </p:txBody>
      </p:sp>
    </p:spTree>
    <p:extLst>
      <p:ext uri="{BB962C8B-B14F-4D97-AF65-F5344CB8AC3E}">
        <p14:creationId xmlns:p14="http://schemas.microsoft.com/office/powerpoint/2010/main" val="343293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86C44E4-695F-47A8-961B-2E3DAD905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C37ABD00-9C3E-443D-A8C1-7655FA3CD8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6A680BE8-207B-4E50-8E74-808506F36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EA129-3FAB-4237-BF66-18B2BD3031A8}" type="datetimeFigureOut">
              <a:rPr lang="es-AR" smtClean="0"/>
              <a:t>14/10/2021</a:t>
            </a:fld>
            <a:endParaRPr lang="es-AR"/>
          </a:p>
        </p:txBody>
      </p:sp>
      <p:sp>
        <p:nvSpPr>
          <p:cNvPr id="5" name="Marcador de pie de página 4">
            <a:extLst>
              <a:ext uri="{FF2B5EF4-FFF2-40B4-BE49-F238E27FC236}">
                <a16:creationId xmlns:a16="http://schemas.microsoft.com/office/drawing/2014/main" xmlns="" id="{94B9CEE9-FF49-4135-9141-E744F1D62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xmlns="" id="{4C678BD4-72DC-4F4A-B478-0CC37B9BF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19F88-C511-48D7-AEA9-B0886F9D6744}" type="slidenum">
              <a:rPr lang="es-AR" smtClean="0"/>
              <a:t>‹Nº›</a:t>
            </a:fld>
            <a:endParaRPr lang="es-AR"/>
          </a:p>
        </p:txBody>
      </p:sp>
    </p:spTree>
    <p:extLst>
      <p:ext uri="{BB962C8B-B14F-4D97-AF65-F5344CB8AC3E}">
        <p14:creationId xmlns:p14="http://schemas.microsoft.com/office/powerpoint/2010/main" val="329916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DD198429-D581-4F30-AAF6-B7A21C3EBC9C}"/>
              </a:ext>
            </a:extLst>
          </p:cNvPr>
          <p:cNvSpPr>
            <a:spLocks noGrp="1"/>
          </p:cNvSpPr>
          <p:nvPr>
            <p:ph type="title"/>
          </p:nvPr>
        </p:nvSpPr>
        <p:spPr>
          <a:xfrm>
            <a:off x="831850" y="1709739"/>
            <a:ext cx="10515600" cy="2412096"/>
          </a:xfrm>
          <a:solidFill>
            <a:schemeClr val="tx2">
              <a:lumMod val="40000"/>
              <a:lumOff val="60000"/>
            </a:schemeClr>
          </a:solidFill>
          <a:effectLst>
            <a:glow rad="63500">
              <a:schemeClr val="accent1">
                <a:satMod val="175000"/>
                <a:alpha val="40000"/>
              </a:schemeClr>
            </a:glow>
          </a:effectLst>
        </p:spPr>
        <p:txBody>
          <a:bodyPr>
            <a:normAutofit/>
          </a:bodyPr>
          <a:lstStyle/>
          <a:p>
            <a:r>
              <a:rPr lang="es-AR" sz="5400" b="1" dirty="0"/>
              <a:t>ACTUACION POR REPRESENTANTES.- </a:t>
            </a:r>
          </a:p>
        </p:txBody>
      </p:sp>
      <p:sp>
        <p:nvSpPr>
          <p:cNvPr id="5" name="Marcador de texto 4">
            <a:extLst>
              <a:ext uri="{FF2B5EF4-FFF2-40B4-BE49-F238E27FC236}">
                <a16:creationId xmlns:a16="http://schemas.microsoft.com/office/drawing/2014/main" xmlns="" id="{7DC73A1E-DCF5-464F-B776-954301F61B4E}"/>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143242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CF6E86-845C-4341-AB38-D5FFB6986ABB}"/>
              </a:ext>
            </a:extLst>
          </p:cNvPr>
          <p:cNvSpPr>
            <a:spLocks noGrp="1"/>
          </p:cNvSpPr>
          <p:nvPr>
            <p:ph type="title"/>
          </p:nvPr>
        </p:nvSpPr>
        <p:spPr>
          <a:solidFill>
            <a:schemeClr val="accent1">
              <a:lumMod val="60000"/>
              <a:lumOff val="40000"/>
            </a:schemeClr>
          </a:solidFill>
          <a:ln>
            <a:solidFill>
              <a:schemeClr val="accent1">
                <a:lumMod val="60000"/>
                <a:lumOff val="40000"/>
              </a:schemeClr>
            </a:solidFill>
          </a:ln>
        </p:spPr>
        <p:txBody>
          <a:bodyPr>
            <a:normAutofit/>
          </a:bodyPr>
          <a:lstStyle/>
          <a:p>
            <a:r>
              <a:rPr lang="es-AR" sz="5400" b="1" dirty="0"/>
              <a:t>REPRESENTACION CONVENCIONAL</a:t>
            </a:r>
          </a:p>
        </p:txBody>
      </p:sp>
      <p:sp>
        <p:nvSpPr>
          <p:cNvPr id="3" name="Marcador de contenido 2">
            <a:extLst>
              <a:ext uri="{FF2B5EF4-FFF2-40B4-BE49-F238E27FC236}">
                <a16:creationId xmlns:a16="http://schemas.microsoft.com/office/drawing/2014/main" xmlns="" id="{B83CFF83-8F53-4AAF-9D5A-5A9F73CFFBA3}"/>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r>
              <a:rPr lang="es-AR" sz="8000" dirty="0"/>
              <a:t>MANDATO.-</a:t>
            </a:r>
          </a:p>
          <a:p>
            <a:r>
              <a:rPr lang="es-AR" sz="8000" dirty="0"/>
              <a:t>REPRESENTACION.-</a:t>
            </a:r>
          </a:p>
          <a:p>
            <a:r>
              <a:rPr lang="es-AR" sz="8000" dirty="0"/>
              <a:t>PODER.-</a:t>
            </a:r>
          </a:p>
          <a:p>
            <a:endParaRPr lang="es-AR" dirty="0"/>
          </a:p>
        </p:txBody>
      </p:sp>
    </p:spTree>
    <p:extLst>
      <p:ext uri="{BB962C8B-B14F-4D97-AF65-F5344CB8AC3E}">
        <p14:creationId xmlns:p14="http://schemas.microsoft.com/office/powerpoint/2010/main" val="401917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A7CF18-8B61-4131-9CC6-89D14A3D9AA1}"/>
              </a:ext>
            </a:extLst>
          </p:cNvPr>
          <p:cNvSpPr>
            <a:spLocks noGrp="1"/>
          </p:cNvSpPr>
          <p:nvPr>
            <p:ph type="title"/>
          </p:nvPr>
        </p:nvSpPr>
        <p:spPr>
          <a:solidFill>
            <a:schemeClr val="accent1">
              <a:lumMod val="60000"/>
              <a:lumOff val="40000"/>
            </a:schemeClr>
          </a:solidFill>
        </p:spPr>
        <p:txBody>
          <a:bodyPr/>
          <a:lstStyle/>
          <a:p>
            <a:r>
              <a:rPr lang="es-AR" dirty="0"/>
              <a:t>MANDATO</a:t>
            </a:r>
          </a:p>
        </p:txBody>
      </p:sp>
      <p:sp>
        <p:nvSpPr>
          <p:cNvPr id="3" name="Marcador de contenido 2">
            <a:extLst>
              <a:ext uri="{FF2B5EF4-FFF2-40B4-BE49-F238E27FC236}">
                <a16:creationId xmlns:a16="http://schemas.microsoft.com/office/drawing/2014/main" xmlns="" id="{FD71A583-FC79-4BDC-BE3D-DBE5A02FADDA}"/>
              </a:ext>
            </a:extLst>
          </p:cNvPr>
          <p:cNvSpPr>
            <a:spLocks noGrp="1"/>
          </p:cNvSpPr>
          <p:nvPr>
            <p:ph idx="1"/>
          </p:nvPr>
        </p:nvSpPr>
        <p:spPr>
          <a:blipFill>
            <a:blip r:embed="rId2"/>
            <a:tile tx="0" ty="0" sx="100000" sy="100000" flip="none" algn="tl"/>
          </a:blipFill>
        </p:spPr>
        <p:txBody>
          <a:bodyPr>
            <a:normAutofit/>
          </a:bodyPr>
          <a:lstStyle/>
          <a:p>
            <a:r>
              <a:rPr lang="es-AR" sz="4400" dirty="0"/>
              <a:t>ARTICULO 1319.- Definición. Hay contrato de mandato cuando una parte se obliga a realizar uno o más actos jurídicos en interés de otra. …-</a:t>
            </a:r>
            <a:br>
              <a:rPr lang="es-AR" sz="4400" dirty="0"/>
            </a:br>
            <a:endParaRPr lang="es-AR" sz="4400" dirty="0"/>
          </a:p>
        </p:txBody>
      </p:sp>
    </p:spTree>
    <p:extLst>
      <p:ext uri="{BB962C8B-B14F-4D97-AF65-F5344CB8AC3E}">
        <p14:creationId xmlns:p14="http://schemas.microsoft.com/office/powerpoint/2010/main" val="120740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435B858F-F17C-460A-9DC0-DC2F93D5215B}"/>
              </a:ext>
            </a:extLst>
          </p:cNvPr>
          <p:cNvSpPr>
            <a:spLocks noGrp="1"/>
          </p:cNvSpPr>
          <p:nvPr>
            <p:ph type="ctrTitle"/>
          </p:nvPr>
        </p:nvSpPr>
        <p:spPr>
          <a:xfrm>
            <a:off x="1524000" y="1122362"/>
            <a:ext cx="9144000" cy="3519975"/>
          </a:xfrm>
          <a:solidFill>
            <a:schemeClr val="accent1">
              <a:lumMod val="40000"/>
              <a:lumOff val="60000"/>
            </a:schemeClr>
          </a:solidFill>
        </p:spPr>
        <p:txBody>
          <a:bodyPr>
            <a:normAutofit fontScale="90000"/>
          </a:bodyPr>
          <a:lstStyle/>
          <a:p>
            <a:r>
              <a:rPr lang="es-AR" dirty="0"/>
              <a:t/>
            </a:r>
            <a:br>
              <a:rPr lang="es-AR" dirty="0"/>
            </a:br>
            <a:r>
              <a:rPr lang="es-AR" dirty="0"/>
              <a:t/>
            </a:r>
            <a:br>
              <a:rPr lang="es-AR" dirty="0"/>
            </a:br>
            <a:r>
              <a:rPr lang="es-AR" dirty="0"/>
              <a:t/>
            </a:r>
            <a:br>
              <a:rPr lang="es-AR" dirty="0"/>
            </a:br>
            <a:r>
              <a:rPr lang="es-AR" dirty="0"/>
              <a:t/>
            </a:r>
            <a:br>
              <a:rPr lang="es-AR" dirty="0"/>
            </a:br>
            <a:r>
              <a:rPr lang="es-AR" dirty="0"/>
              <a:t>*ENCARGO</a:t>
            </a:r>
            <a:br>
              <a:rPr lang="es-AR" dirty="0"/>
            </a:br>
            <a:r>
              <a:rPr lang="es-AR" dirty="0"/>
              <a:t>           *COLABORACION</a:t>
            </a:r>
            <a:br>
              <a:rPr lang="es-AR" dirty="0"/>
            </a:br>
            <a:r>
              <a:rPr lang="es-AR" dirty="0"/>
              <a:t>            </a:t>
            </a:r>
          </a:p>
        </p:txBody>
      </p:sp>
      <p:sp>
        <p:nvSpPr>
          <p:cNvPr id="5" name="Subtítulo 4">
            <a:extLst>
              <a:ext uri="{FF2B5EF4-FFF2-40B4-BE49-F238E27FC236}">
                <a16:creationId xmlns:a16="http://schemas.microsoft.com/office/drawing/2014/main" xmlns="" id="{A5CE536F-75ED-4DF7-B7A6-6C0729891F6A}"/>
              </a:ext>
            </a:extLst>
          </p:cNvPr>
          <p:cNvSpPr>
            <a:spLocks noGrp="1"/>
          </p:cNvSpPr>
          <p:nvPr>
            <p:ph type="subTitle" idx="1"/>
          </p:nvPr>
        </p:nvSpPr>
        <p:spPr>
          <a:xfrm>
            <a:off x="1524000" y="4473526"/>
            <a:ext cx="9144000" cy="784274"/>
          </a:xfrm>
        </p:spPr>
        <p:txBody>
          <a:bodyPr>
            <a:noAutofit/>
          </a:bodyPr>
          <a:lstStyle/>
          <a:p>
            <a:endParaRPr lang="es-AR" sz="6000" dirty="0"/>
          </a:p>
        </p:txBody>
      </p:sp>
    </p:spTree>
    <p:extLst>
      <p:ext uri="{BB962C8B-B14F-4D97-AF65-F5344CB8AC3E}">
        <p14:creationId xmlns:p14="http://schemas.microsoft.com/office/powerpoint/2010/main" val="194860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6AF3A7-AC75-48E7-A195-8CC00CA0B62D}"/>
              </a:ext>
            </a:extLst>
          </p:cNvPr>
          <p:cNvSpPr>
            <a:spLocks noGrp="1"/>
          </p:cNvSpPr>
          <p:nvPr>
            <p:ph type="title"/>
          </p:nvPr>
        </p:nvSpPr>
        <p:spPr>
          <a:solidFill>
            <a:schemeClr val="accent1">
              <a:lumMod val="40000"/>
              <a:lumOff val="60000"/>
            </a:schemeClr>
          </a:solidFill>
        </p:spPr>
        <p:txBody>
          <a:bodyPr/>
          <a:lstStyle/>
          <a:p>
            <a:r>
              <a:rPr lang="es-AR" b="1" dirty="0"/>
              <a:t>ELEMENTOS: DOS VOLUNTADES.-</a:t>
            </a:r>
          </a:p>
        </p:txBody>
      </p:sp>
      <p:sp>
        <p:nvSpPr>
          <p:cNvPr id="3" name="Marcador de contenido 2">
            <a:extLst>
              <a:ext uri="{FF2B5EF4-FFF2-40B4-BE49-F238E27FC236}">
                <a16:creationId xmlns:a16="http://schemas.microsoft.com/office/drawing/2014/main" xmlns="" id="{5B1A9D96-1EFC-4A64-81B1-6BEA933FB89F}"/>
              </a:ext>
            </a:extLst>
          </p:cNvPr>
          <p:cNvSpPr>
            <a:spLocks noGrp="1"/>
          </p:cNvSpPr>
          <p:nvPr>
            <p:ph idx="1"/>
          </p:nvPr>
        </p:nvSpPr>
        <p:spPr>
          <a:xfrm>
            <a:off x="838200" y="2743199"/>
            <a:ext cx="10515600" cy="3433763"/>
          </a:xfrm>
          <a:solidFill>
            <a:schemeClr val="accent1">
              <a:lumMod val="60000"/>
              <a:lumOff val="40000"/>
            </a:schemeClr>
          </a:solidFill>
        </p:spPr>
        <p:txBody>
          <a:bodyPr>
            <a:normAutofit/>
          </a:bodyPr>
          <a:lstStyle/>
          <a:p>
            <a:r>
              <a:rPr lang="es-AR" sz="6000" dirty="0"/>
              <a:t>OBJETO.- </a:t>
            </a:r>
          </a:p>
          <a:p>
            <a:r>
              <a:rPr lang="es-AR" sz="6000" dirty="0"/>
              <a:t>INTERES.-</a:t>
            </a:r>
          </a:p>
        </p:txBody>
      </p:sp>
    </p:spTree>
    <p:extLst>
      <p:ext uri="{BB962C8B-B14F-4D97-AF65-F5344CB8AC3E}">
        <p14:creationId xmlns:p14="http://schemas.microsoft.com/office/powerpoint/2010/main" val="7233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28CFCE36-8ABB-4E12-8306-DFF459A261DD}"/>
              </a:ext>
            </a:extLst>
          </p:cNvPr>
          <p:cNvSpPr>
            <a:spLocks noGrp="1"/>
          </p:cNvSpPr>
          <p:nvPr>
            <p:ph type="ctrTitle"/>
          </p:nvPr>
        </p:nvSpPr>
        <p:spPr>
          <a:solidFill>
            <a:schemeClr val="accent1">
              <a:lumMod val="60000"/>
              <a:lumOff val="40000"/>
            </a:schemeClr>
          </a:solidFill>
        </p:spPr>
        <p:txBody>
          <a:bodyPr/>
          <a:lstStyle/>
          <a:p>
            <a:r>
              <a:rPr lang="es-AR" dirty="0"/>
              <a:t>SIN REPRESENTACION</a:t>
            </a:r>
          </a:p>
        </p:txBody>
      </p:sp>
      <p:sp>
        <p:nvSpPr>
          <p:cNvPr id="5" name="Subtítulo 4">
            <a:extLst>
              <a:ext uri="{FF2B5EF4-FFF2-40B4-BE49-F238E27FC236}">
                <a16:creationId xmlns:a16="http://schemas.microsoft.com/office/drawing/2014/main" xmlns="" id="{30B5001B-C06B-438C-9681-4B7F75C3137B}"/>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278880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1607E5A-8CB4-48C4-B11D-DC055F5EDE8A}"/>
              </a:ext>
            </a:extLst>
          </p:cNvPr>
          <p:cNvSpPr>
            <a:spLocks noGrp="1"/>
          </p:cNvSpPr>
          <p:nvPr>
            <p:ph type="ctrTitle"/>
          </p:nvPr>
        </p:nvSpPr>
        <p:spPr>
          <a:solidFill>
            <a:schemeClr val="accent1">
              <a:lumMod val="40000"/>
              <a:lumOff val="60000"/>
            </a:schemeClr>
          </a:solidFill>
        </p:spPr>
        <p:txBody>
          <a:bodyPr/>
          <a:lstStyle/>
          <a:p>
            <a:r>
              <a:rPr lang="es-AR" dirty="0"/>
              <a:t>CON REPRESENTACION.-</a:t>
            </a:r>
          </a:p>
        </p:txBody>
      </p:sp>
      <p:sp>
        <p:nvSpPr>
          <p:cNvPr id="5" name="Subtítulo 4">
            <a:extLst>
              <a:ext uri="{FF2B5EF4-FFF2-40B4-BE49-F238E27FC236}">
                <a16:creationId xmlns:a16="http://schemas.microsoft.com/office/drawing/2014/main" xmlns="" id="{DD0D602A-3330-4E33-9217-BBC233D940F5}"/>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222415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80D67C-42D8-4A93-B3E1-8029D1AD6574}"/>
              </a:ext>
            </a:extLst>
          </p:cNvPr>
          <p:cNvSpPr>
            <a:spLocks noGrp="1"/>
          </p:cNvSpPr>
          <p:nvPr>
            <p:ph type="title"/>
          </p:nvPr>
        </p:nvSpPr>
        <p:spPr>
          <a:solidFill>
            <a:schemeClr val="accent1">
              <a:lumMod val="40000"/>
              <a:lumOff val="60000"/>
            </a:schemeClr>
          </a:solidFill>
        </p:spPr>
        <p:txBody>
          <a:bodyPr/>
          <a:lstStyle/>
          <a:p>
            <a:r>
              <a:rPr lang="es-AR" sz="5400" b="1" dirty="0"/>
              <a:t>                     PODER.</a:t>
            </a:r>
            <a:r>
              <a:rPr lang="es-AR" dirty="0"/>
              <a:t>-</a:t>
            </a:r>
          </a:p>
        </p:txBody>
      </p:sp>
      <p:sp>
        <p:nvSpPr>
          <p:cNvPr id="3" name="Marcador de contenido 2">
            <a:extLst>
              <a:ext uri="{FF2B5EF4-FFF2-40B4-BE49-F238E27FC236}">
                <a16:creationId xmlns:a16="http://schemas.microsoft.com/office/drawing/2014/main" xmlns="" id="{A1D0D6E6-69EC-459F-A3A2-68DFB52A004A}"/>
              </a:ext>
            </a:extLst>
          </p:cNvPr>
          <p:cNvSpPr>
            <a:spLocks noGrp="1"/>
          </p:cNvSpPr>
          <p:nvPr>
            <p:ph idx="1"/>
          </p:nvPr>
        </p:nvSpPr>
        <p:spPr>
          <a:blipFill>
            <a:blip r:embed="rId2"/>
            <a:tile tx="0" ty="0" sx="100000" sy="100000" flip="none" algn="tl"/>
          </a:blipFill>
        </p:spPr>
        <p:txBody>
          <a:bodyPr>
            <a:noAutofit/>
          </a:bodyPr>
          <a:lstStyle/>
          <a:p>
            <a:r>
              <a:rPr lang="es-AR" sz="6000" dirty="0"/>
              <a:t>ACTO UNILATERAL Y RECEPTICIO.-</a:t>
            </a:r>
          </a:p>
          <a:p>
            <a:endParaRPr lang="es-AR" sz="6000" dirty="0"/>
          </a:p>
          <a:p>
            <a:r>
              <a:rPr lang="es-AR" sz="6000" dirty="0"/>
              <a:t>ES LA FUENTE DE LA REPRESENTACION.-</a:t>
            </a:r>
          </a:p>
        </p:txBody>
      </p:sp>
    </p:spTree>
    <p:extLst>
      <p:ext uri="{BB962C8B-B14F-4D97-AF65-F5344CB8AC3E}">
        <p14:creationId xmlns:p14="http://schemas.microsoft.com/office/powerpoint/2010/main" val="194744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9F5464-ABFF-45CE-AA92-DEFAC80BB948}"/>
              </a:ext>
            </a:extLst>
          </p:cNvPr>
          <p:cNvSpPr>
            <a:spLocks noGrp="1"/>
          </p:cNvSpPr>
          <p:nvPr>
            <p:ph type="title"/>
          </p:nvPr>
        </p:nvSpPr>
        <p:spPr>
          <a:solidFill>
            <a:schemeClr val="accent1">
              <a:lumMod val="40000"/>
              <a:lumOff val="60000"/>
            </a:schemeClr>
          </a:solidFill>
        </p:spPr>
        <p:txBody>
          <a:bodyPr/>
          <a:lstStyle/>
          <a:p>
            <a:r>
              <a:rPr lang="es-AR" dirty="0"/>
              <a:t>AUTOCONTRATACIÓN.-</a:t>
            </a:r>
          </a:p>
        </p:txBody>
      </p:sp>
      <p:sp>
        <p:nvSpPr>
          <p:cNvPr id="3" name="Marcador de contenido 2">
            <a:extLst>
              <a:ext uri="{FF2B5EF4-FFF2-40B4-BE49-F238E27FC236}">
                <a16:creationId xmlns:a16="http://schemas.microsoft.com/office/drawing/2014/main" xmlns="" id="{2DF08F13-41AE-4E9D-82C0-D9D27CCFB776}"/>
              </a:ext>
            </a:extLst>
          </p:cNvPr>
          <p:cNvSpPr>
            <a:spLocks noGrp="1"/>
          </p:cNvSpPr>
          <p:nvPr>
            <p:ph idx="1"/>
          </p:nvPr>
        </p:nvSpPr>
        <p:spPr>
          <a:blipFill>
            <a:blip r:embed="rId2"/>
            <a:tile tx="0" ty="0" sx="100000" sy="100000" flip="none" algn="tl"/>
          </a:blipFill>
        </p:spPr>
        <p:txBody>
          <a:bodyPr>
            <a:noAutofit/>
          </a:bodyPr>
          <a:lstStyle/>
          <a:p>
            <a:pPr algn="just"/>
            <a:r>
              <a:rPr lang="es-AR" sz="3600" dirty="0"/>
              <a:t>ARTICULO 368.- </a:t>
            </a:r>
            <a:r>
              <a:rPr lang="es-AR" sz="3600" b="1" dirty="0"/>
              <a:t>Acto consigo mismo</a:t>
            </a:r>
            <a:r>
              <a:rPr lang="es-AR" sz="3600" dirty="0"/>
              <a:t>. Nadie puede, en representación de otro, efectuar consigo mismo un acto jurídico, sea por cuenta propia o de un tercero, sin la autorización del representado. Tampoco puede el representante, sin la conformidad del representado, aplicar fondos o rentas obtenidos en ejercicio de la representación a sus propios negocios, o a los ajenos confiados a su gestión.</a:t>
            </a:r>
            <a:br>
              <a:rPr lang="es-AR" sz="3600" dirty="0"/>
            </a:br>
            <a:endParaRPr lang="es-AR" sz="3600" dirty="0"/>
          </a:p>
        </p:txBody>
      </p:sp>
    </p:spTree>
    <p:extLst>
      <p:ext uri="{BB962C8B-B14F-4D97-AF65-F5344CB8AC3E}">
        <p14:creationId xmlns:p14="http://schemas.microsoft.com/office/powerpoint/2010/main" val="407863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A58B44-3F85-40BF-86E9-40AB0F22F0BD}"/>
              </a:ext>
            </a:extLst>
          </p:cNvPr>
          <p:cNvSpPr>
            <a:spLocks noGrp="1"/>
          </p:cNvSpPr>
          <p:nvPr>
            <p:ph type="title"/>
          </p:nvPr>
        </p:nvSpPr>
        <p:spPr>
          <a:solidFill>
            <a:schemeClr val="accent1">
              <a:lumMod val="40000"/>
              <a:lumOff val="60000"/>
            </a:schemeClr>
          </a:solidFill>
        </p:spPr>
        <p:txBody>
          <a:bodyPr/>
          <a:lstStyle/>
          <a:p>
            <a:r>
              <a:rPr lang="es-AR" dirty="0"/>
              <a:t>RATIFICACIÓN.-</a:t>
            </a:r>
          </a:p>
        </p:txBody>
      </p:sp>
      <p:sp>
        <p:nvSpPr>
          <p:cNvPr id="3" name="Marcador de contenido 2">
            <a:extLst>
              <a:ext uri="{FF2B5EF4-FFF2-40B4-BE49-F238E27FC236}">
                <a16:creationId xmlns:a16="http://schemas.microsoft.com/office/drawing/2014/main" xmlns="" id="{8C44BEDF-11CA-4DB3-82C6-884DB000FA1B}"/>
              </a:ext>
            </a:extLst>
          </p:cNvPr>
          <p:cNvSpPr>
            <a:spLocks noGrp="1"/>
          </p:cNvSpPr>
          <p:nvPr>
            <p:ph idx="1"/>
          </p:nvPr>
        </p:nvSpPr>
        <p:spPr>
          <a:blipFill>
            <a:blip r:embed="rId2"/>
            <a:tile tx="0" ty="0" sx="100000" sy="100000" flip="none" algn="tl"/>
          </a:blipFill>
        </p:spPr>
        <p:txBody>
          <a:bodyPr>
            <a:normAutofit/>
          </a:bodyPr>
          <a:lstStyle/>
          <a:p>
            <a:pPr algn="just"/>
            <a:r>
              <a:rPr lang="es-AR" sz="4000" dirty="0"/>
              <a:t>ARTICULO 369.- </a:t>
            </a:r>
            <a:r>
              <a:rPr lang="es-AR" sz="4000" b="1" dirty="0"/>
              <a:t>Ratificación. </a:t>
            </a:r>
            <a:r>
              <a:rPr lang="es-AR" sz="4000" dirty="0"/>
              <a:t>La ratificación suple el defecto de representación. Luego de la ratificación, la actuación se da por autorizada, con efecto retroactivo al día del acto, pero es inoponible a terceros que hayan adquirido derechos con anterioridad.</a:t>
            </a:r>
          </a:p>
        </p:txBody>
      </p:sp>
    </p:spTree>
    <p:extLst>
      <p:ext uri="{BB962C8B-B14F-4D97-AF65-F5344CB8AC3E}">
        <p14:creationId xmlns:p14="http://schemas.microsoft.com/office/powerpoint/2010/main" val="192400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3BAB7D-36E4-4438-AD97-93A709D590F3}"/>
              </a:ext>
            </a:extLst>
          </p:cNvPr>
          <p:cNvSpPr>
            <a:spLocks noGrp="1"/>
          </p:cNvSpPr>
          <p:nvPr>
            <p:ph type="title"/>
          </p:nvPr>
        </p:nvSpPr>
        <p:spPr>
          <a:solidFill>
            <a:schemeClr val="tx2">
              <a:lumMod val="40000"/>
              <a:lumOff val="60000"/>
            </a:schemeClr>
          </a:solidFill>
        </p:spPr>
        <p:txBody>
          <a:bodyPr/>
          <a:lstStyle/>
          <a:p>
            <a:r>
              <a:rPr lang="es-AR" dirty="0"/>
              <a:t>SUSTITUCIÓN.-</a:t>
            </a:r>
          </a:p>
        </p:txBody>
      </p:sp>
      <p:sp>
        <p:nvSpPr>
          <p:cNvPr id="3" name="Marcador de contenido 2">
            <a:extLst>
              <a:ext uri="{FF2B5EF4-FFF2-40B4-BE49-F238E27FC236}">
                <a16:creationId xmlns:a16="http://schemas.microsoft.com/office/drawing/2014/main" xmlns="" id="{59CBFFBF-186B-4786-8524-71B72AD000A8}"/>
              </a:ext>
            </a:extLst>
          </p:cNvPr>
          <p:cNvSpPr>
            <a:spLocks noGrp="1"/>
          </p:cNvSpPr>
          <p:nvPr>
            <p:ph idx="1"/>
          </p:nvPr>
        </p:nvSpPr>
        <p:spPr>
          <a:blipFill>
            <a:blip r:embed="rId2"/>
            <a:tile tx="0" ty="0" sx="100000" sy="100000" flip="none" algn="tl"/>
          </a:blipFill>
        </p:spPr>
        <p:txBody>
          <a:bodyPr>
            <a:normAutofit/>
          </a:bodyPr>
          <a:lstStyle/>
          <a:p>
            <a:pPr algn="just"/>
            <a:r>
              <a:rPr lang="es-AR" sz="4400" dirty="0"/>
              <a:t>ARTICULO 377.- </a:t>
            </a:r>
            <a:r>
              <a:rPr lang="es-AR" sz="4400" b="1" dirty="0"/>
              <a:t>Sustitución.</a:t>
            </a:r>
            <a:r>
              <a:rPr lang="es-AR" sz="4400" dirty="0"/>
              <a:t> El representante puede sustituir el poder en otro. Responde por el sustituto si incurre en culpa al elegir. El representado puede indicar la persona del sustituto, caso en el cual el representante no responde por éste.</a:t>
            </a:r>
          </a:p>
        </p:txBody>
      </p:sp>
    </p:spTree>
    <p:extLst>
      <p:ext uri="{BB962C8B-B14F-4D97-AF65-F5344CB8AC3E}">
        <p14:creationId xmlns:p14="http://schemas.microsoft.com/office/powerpoint/2010/main" val="374980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xmlns="" id="{1ED90C30-ABA4-449E-B4FB-8370EBC8A24E}"/>
              </a:ext>
            </a:extLst>
          </p:cNvPr>
          <p:cNvSpPr/>
          <p:nvPr/>
        </p:nvSpPr>
        <p:spPr>
          <a:xfrm>
            <a:off x="2588453" y="2335237"/>
            <a:ext cx="257438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REPRESENTADO</a:t>
            </a:r>
          </a:p>
        </p:txBody>
      </p:sp>
      <p:sp>
        <p:nvSpPr>
          <p:cNvPr id="5" name="Elipse 4">
            <a:extLst>
              <a:ext uri="{FF2B5EF4-FFF2-40B4-BE49-F238E27FC236}">
                <a16:creationId xmlns:a16="http://schemas.microsoft.com/office/drawing/2014/main" xmlns="" id="{FAB10C6C-BA33-4DE9-81C0-4556EA257B51}"/>
              </a:ext>
            </a:extLst>
          </p:cNvPr>
          <p:cNvSpPr/>
          <p:nvPr/>
        </p:nvSpPr>
        <p:spPr>
          <a:xfrm rot="10800000" flipV="1">
            <a:off x="8370275" y="2335237"/>
            <a:ext cx="2574389" cy="759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REPRESENTANTE</a:t>
            </a:r>
          </a:p>
        </p:txBody>
      </p:sp>
      <p:sp>
        <p:nvSpPr>
          <p:cNvPr id="6" name="Elipse 5">
            <a:extLst>
              <a:ext uri="{FF2B5EF4-FFF2-40B4-BE49-F238E27FC236}">
                <a16:creationId xmlns:a16="http://schemas.microsoft.com/office/drawing/2014/main" xmlns="" id="{A0C746AF-E6F1-42EA-8B14-A93C538C3965}"/>
              </a:ext>
            </a:extLst>
          </p:cNvPr>
          <p:cNvSpPr/>
          <p:nvPr/>
        </p:nvSpPr>
        <p:spPr>
          <a:xfrm>
            <a:off x="5683348" y="4572000"/>
            <a:ext cx="2011680" cy="576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TERCERO</a:t>
            </a:r>
          </a:p>
        </p:txBody>
      </p:sp>
      <p:cxnSp>
        <p:nvCxnSpPr>
          <p:cNvPr id="9" name="Conector recto de flecha 8">
            <a:extLst>
              <a:ext uri="{FF2B5EF4-FFF2-40B4-BE49-F238E27FC236}">
                <a16:creationId xmlns:a16="http://schemas.microsoft.com/office/drawing/2014/main" xmlns="" id="{02EF6DFA-0D3C-4024-AD62-BDA08CD340E0}"/>
              </a:ext>
            </a:extLst>
          </p:cNvPr>
          <p:cNvCxnSpPr/>
          <p:nvPr/>
        </p:nvCxnSpPr>
        <p:spPr>
          <a:xfrm flipH="1">
            <a:off x="7695028" y="3429000"/>
            <a:ext cx="1294227" cy="931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esquinas redondeadas 9">
            <a:extLst>
              <a:ext uri="{FF2B5EF4-FFF2-40B4-BE49-F238E27FC236}">
                <a16:creationId xmlns:a16="http://schemas.microsoft.com/office/drawing/2014/main" xmlns="" id="{37B91EC5-977A-4934-A82D-18820499B318}"/>
              </a:ext>
            </a:extLst>
          </p:cNvPr>
          <p:cNvSpPr/>
          <p:nvPr/>
        </p:nvSpPr>
        <p:spPr>
          <a:xfrm>
            <a:off x="9425354" y="3249637"/>
            <a:ext cx="1026941" cy="5134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EJECUTA ACTO</a:t>
            </a:r>
          </a:p>
        </p:txBody>
      </p:sp>
      <p:sp>
        <p:nvSpPr>
          <p:cNvPr id="11" name="Rectángulo: esquinas redondeadas 10">
            <a:extLst>
              <a:ext uri="{FF2B5EF4-FFF2-40B4-BE49-F238E27FC236}">
                <a16:creationId xmlns:a16="http://schemas.microsoft.com/office/drawing/2014/main" xmlns="" id="{FBF2D732-7807-4C0E-80CB-DA78DA35E390}"/>
              </a:ext>
            </a:extLst>
          </p:cNvPr>
          <p:cNvSpPr/>
          <p:nvPr/>
        </p:nvSpPr>
        <p:spPr>
          <a:xfrm>
            <a:off x="2841674" y="3429000"/>
            <a:ext cx="1871003" cy="495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IMPUTACIÓN EFECTOS </a:t>
            </a:r>
          </a:p>
        </p:txBody>
      </p:sp>
      <p:sp>
        <p:nvSpPr>
          <p:cNvPr id="12" name="Rectángulo 11">
            <a:extLst>
              <a:ext uri="{FF2B5EF4-FFF2-40B4-BE49-F238E27FC236}">
                <a16:creationId xmlns:a16="http://schemas.microsoft.com/office/drawing/2014/main" xmlns="" id="{C21DD589-F3FD-4CFB-9B7C-0EE94EAE01C0}"/>
              </a:ext>
            </a:extLst>
          </p:cNvPr>
          <p:cNvSpPr/>
          <p:nvPr/>
        </p:nvSpPr>
        <p:spPr>
          <a:xfrm>
            <a:off x="2588453" y="351692"/>
            <a:ext cx="6048000" cy="93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4400" dirty="0">
                <a:ln w="0"/>
                <a:solidFill>
                  <a:schemeClr val="tx1"/>
                </a:solidFill>
                <a:effectLst>
                  <a:outerShdw blurRad="38100" dist="19050" dir="2700000" algn="tl" rotWithShape="0">
                    <a:schemeClr val="dk1">
                      <a:alpha val="40000"/>
                    </a:schemeClr>
                  </a:outerShdw>
                </a:effectLst>
              </a:rPr>
              <a:t>REPRESENTACIÓN</a:t>
            </a:r>
            <a:r>
              <a:rPr lang="es-AR" dirty="0">
                <a:ln w="0"/>
                <a:solidFill>
                  <a:schemeClr val="tx1"/>
                </a:solidFill>
                <a:effectLst>
                  <a:outerShdw blurRad="38100" dist="19050" dir="2700000" algn="tl" rotWithShape="0">
                    <a:schemeClr val="dk1">
                      <a:alpha val="40000"/>
                    </a:schemeClr>
                  </a:outerShdw>
                </a:effectLst>
              </a:rPr>
              <a:t> </a:t>
            </a:r>
            <a:endParaRPr lang="es-AR" dirty="0"/>
          </a:p>
        </p:txBody>
      </p:sp>
      <p:cxnSp>
        <p:nvCxnSpPr>
          <p:cNvPr id="14" name="Conector recto de flecha 13">
            <a:extLst>
              <a:ext uri="{FF2B5EF4-FFF2-40B4-BE49-F238E27FC236}">
                <a16:creationId xmlns:a16="http://schemas.microsoft.com/office/drawing/2014/main" xmlns="" id="{EAEF77AC-026F-47A6-B83D-F66599524C5D}"/>
              </a:ext>
            </a:extLst>
          </p:cNvPr>
          <p:cNvCxnSpPr/>
          <p:nvPr/>
        </p:nvCxnSpPr>
        <p:spPr>
          <a:xfrm>
            <a:off x="10283483" y="3094892"/>
            <a:ext cx="0" cy="154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xmlns="" id="{5845CF29-0127-4A90-89F4-4BD7C6504D10}"/>
              </a:ext>
            </a:extLst>
          </p:cNvPr>
          <p:cNvCxnSpPr/>
          <p:nvPr/>
        </p:nvCxnSpPr>
        <p:spPr>
          <a:xfrm>
            <a:off x="3348111" y="3249637"/>
            <a:ext cx="0" cy="179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354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76DE9A4-420E-41B2-B757-1D48C03E0949}"/>
              </a:ext>
            </a:extLst>
          </p:cNvPr>
          <p:cNvSpPr>
            <a:spLocks noGrp="1"/>
          </p:cNvSpPr>
          <p:nvPr>
            <p:ph type="title"/>
          </p:nvPr>
        </p:nvSpPr>
        <p:spPr/>
        <p:txBody>
          <a:bodyPr/>
          <a:lstStyle/>
          <a:p>
            <a:r>
              <a:rPr lang="es-AR" dirty="0"/>
              <a:t>PODERES.-</a:t>
            </a:r>
          </a:p>
        </p:txBody>
      </p:sp>
      <p:sp>
        <p:nvSpPr>
          <p:cNvPr id="5" name="Marcador de contenido 4">
            <a:extLst>
              <a:ext uri="{FF2B5EF4-FFF2-40B4-BE49-F238E27FC236}">
                <a16:creationId xmlns:a16="http://schemas.microsoft.com/office/drawing/2014/main" xmlns="" id="{4E3FED44-1E62-49DE-A747-F663EE21C24E}"/>
              </a:ext>
            </a:extLst>
          </p:cNvPr>
          <p:cNvSpPr>
            <a:spLocks noGrp="1"/>
          </p:cNvSpPr>
          <p:nvPr>
            <p:ph sz="half" idx="1"/>
          </p:nvPr>
        </p:nvSpPr>
        <p:spPr/>
        <p:txBody>
          <a:bodyPr>
            <a:normAutofit fontScale="92500" lnSpcReduction="20000"/>
          </a:bodyPr>
          <a:lstStyle/>
          <a:p>
            <a:r>
              <a:rPr lang="es-AR" sz="4000" dirty="0"/>
              <a:t>GENERALES.-</a:t>
            </a:r>
          </a:p>
          <a:p>
            <a:pPr algn="just"/>
            <a:r>
              <a:rPr lang="es-AR" sz="3000" dirty="0"/>
              <a:t>ARTICULO 375.- Poder conferido en términos generales y facultades expresas. Las facultades contenidas en el poder son de interpretación restrictiva. El poder conferido en términos generales sólo incluye los actos propios de administración ordinaria y los necesarios para su ejecución. …</a:t>
            </a:r>
            <a:br>
              <a:rPr lang="es-AR" sz="3000" dirty="0"/>
            </a:br>
            <a:endParaRPr lang="es-AR" sz="3000" dirty="0"/>
          </a:p>
        </p:txBody>
      </p:sp>
      <p:sp>
        <p:nvSpPr>
          <p:cNvPr id="6" name="Marcador de contenido 5">
            <a:extLst>
              <a:ext uri="{FF2B5EF4-FFF2-40B4-BE49-F238E27FC236}">
                <a16:creationId xmlns:a16="http://schemas.microsoft.com/office/drawing/2014/main" xmlns="" id="{2F810E45-A448-47F6-915C-0CBA1E353656}"/>
              </a:ext>
            </a:extLst>
          </p:cNvPr>
          <p:cNvSpPr>
            <a:spLocks noGrp="1"/>
          </p:cNvSpPr>
          <p:nvPr>
            <p:ph sz="half" idx="2"/>
          </p:nvPr>
        </p:nvSpPr>
        <p:spPr/>
        <p:txBody>
          <a:bodyPr>
            <a:normAutofit fontScale="92500" lnSpcReduction="20000"/>
          </a:bodyPr>
          <a:lstStyle/>
          <a:p>
            <a:r>
              <a:rPr lang="es-AR" sz="4000" dirty="0"/>
              <a:t>ESPECIALES.-</a:t>
            </a:r>
            <a:r>
              <a:rPr lang="es-AR" dirty="0"/>
              <a:t> </a:t>
            </a:r>
          </a:p>
          <a:p>
            <a:endParaRPr lang="es-AR" dirty="0"/>
          </a:p>
        </p:txBody>
      </p:sp>
    </p:spTree>
    <p:extLst>
      <p:ext uri="{BB962C8B-B14F-4D97-AF65-F5344CB8AC3E}">
        <p14:creationId xmlns:p14="http://schemas.microsoft.com/office/powerpoint/2010/main" val="315089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19BC526E-850A-43CC-B67D-E631F9E36B03}"/>
              </a:ext>
            </a:extLst>
          </p:cNvPr>
          <p:cNvSpPr>
            <a:spLocks noGrp="1"/>
          </p:cNvSpPr>
          <p:nvPr>
            <p:ph type="title"/>
          </p:nvPr>
        </p:nvSpPr>
        <p:spPr/>
        <p:txBody>
          <a:bodyPr/>
          <a:lstStyle/>
          <a:p>
            <a:r>
              <a:rPr lang="es-AR" dirty="0"/>
              <a:t>PODER ESPECIAL.-</a:t>
            </a:r>
          </a:p>
        </p:txBody>
      </p:sp>
      <p:sp>
        <p:nvSpPr>
          <p:cNvPr id="6" name="Marcador de contenido 5">
            <a:extLst>
              <a:ext uri="{FF2B5EF4-FFF2-40B4-BE49-F238E27FC236}">
                <a16:creationId xmlns:a16="http://schemas.microsoft.com/office/drawing/2014/main" xmlns="" id="{376994A1-95A6-40B6-82C9-D3CAFA198235}"/>
              </a:ext>
            </a:extLst>
          </p:cNvPr>
          <p:cNvSpPr>
            <a:spLocks noGrp="1"/>
          </p:cNvSpPr>
          <p:nvPr>
            <p:ph idx="1"/>
          </p:nvPr>
        </p:nvSpPr>
        <p:spPr>
          <a:xfrm>
            <a:off x="838200" y="1350498"/>
            <a:ext cx="10515600" cy="5142377"/>
          </a:xfrm>
          <a:blipFill>
            <a:blip r:embed="rId2"/>
            <a:tile tx="0" ty="0" sx="100000" sy="100000" flip="none" algn="tl"/>
          </a:blipFill>
        </p:spPr>
        <p:txBody>
          <a:bodyPr>
            <a:noAutofit/>
          </a:bodyPr>
          <a:lstStyle/>
          <a:p>
            <a:r>
              <a:rPr lang="es-AR" sz="1200" dirty="0"/>
              <a:t>ARTICULO 375.- ...  Son necesarias</a:t>
            </a:r>
            <a:r>
              <a:rPr lang="es-AR" sz="1200" b="1" dirty="0"/>
              <a:t> facultades expresas</a:t>
            </a:r>
            <a:r>
              <a:rPr lang="es-AR" sz="1200" dirty="0"/>
              <a:t> para:</a:t>
            </a:r>
            <a:br>
              <a:rPr lang="es-AR" sz="1200" dirty="0"/>
            </a:br>
            <a:r>
              <a:rPr lang="es-AR" sz="1200" dirty="0"/>
              <a:t/>
            </a:r>
            <a:br>
              <a:rPr lang="es-AR" sz="1200" dirty="0"/>
            </a:br>
            <a:r>
              <a:rPr lang="es-AR" sz="1200" dirty="0"/>
              <a:t>a) peticionar el divorcio, la nulidad de matrimonio, la modificación, disolución o liquidación del régimen patrimonial del matrimonio;</a:t>
            </a:r>
            <a:br>
              <a:rPr lang="es-AR" sz="1200" dirty="0"/>
            </a:br>
            <a:r>
              <a:rPr lang="es-AR" sz="1200" dirty="0"/>
              <a:t/>
            </a:r>
            <a:br>
              <a:rPr lang="es-AR" sz="1200" dirty="0"/>
            </a:br>
            <a:r>
              <a:rPr lang="es-AR" sz="1200" dirty="0"/>
              <a:t>b) otorgar el asentimiento conyugal si el acto lo requiere, caso en el que deben identificarse los bienes a que se refiere;</a:t>
            </a:r>
            <a:br>
              <a:rPr lang="es-AR" sz="1200" dirty="0"/>
            </a:br>
            <a:r>
              <a:rPr lang="es-AR" sz="1200" dirty="0"/>
              <a:t/>
            </a:r>
            <a:br>
              <a:rPr lang="es-AR" sz="1200" dirty="0"/>
            </a:br>
            <a:r>
              <a:rPr lang="es-AR" sz="1200" dirty="0"/>
              <a:t>c) reconocer hijos, caso en el que debe individualizarse a la persona que se reconoce;</a:t>
            </a:r>
            <a:br>
              <a:rPr lang="es-AR" sz="1200" dirty="0"/>
            </a:br>
            <a:r>
              <a:rPr lang="es-AR" sz="1200" dirty="0"/>
              <a:t/>
            </a:r>
            <a:br>
              <a:rPr lang="es-AR" sz="1200" dirty="0"/>
            </a:br>
            <a:r>
              <a:rPr lang="es-AR" sz="1200" dirty="0"/>
              <a:t>d) aceptar herencias;</a:t>
            </a:r>
            <a:br>
              <a:rPr lang="es-AR" sz="1200" dirty="0"/>
            </a:br>
            <a:r>
              <a:rPr lang="es-AR" sz="1200" dirty="0"/>
              <a:t/>
            </a:r>
            <a:br>
              <a:rPr lang="es-AR" sz="1200" dirty="0"/>
            </a:br>
            <a:r>
              <a:rPr lang="es-AR" sz="1200" dirty="0"/>
              <a:t>e) constituir, modificar, transferir o extinguir derechos reales sobre inmuebles u otros bienes registrables;</a:t>
            </a:r>
            <a:br>
              <a:rPr lang="es-AR" sz="1200" dirty="0"/>
            </a:br>
            <a:r>
              <a:rPr lang="es-AR" sz="1200" dirty="0"/>
              <a:t/>
            </a:r>
            <a:br>
              <a:rPr lang="es-AR" sz="1200" dirty="0"/>
            </a:br>
            <a:r>
              <a:rPr lang="es-AR" sz="1200" dirty="0"/>
              <a:t>f) crear obligaciones por una declaración unilateral de voluntad;</a:t>
            </a:r>
            <a:br>
              <a:rPr lang="es-AR" sz="1200" dirty="0"/>
            </a:br>
            <a:r>
              <a:rPr lang="es-AR" sz="1200" dirty="0"/>
              <a:t/>
            </a:r>
            <a:br>
              <a:rPr lang="es-AR" sz="1200" dirty="0"/>
            </a:br>
            <a:r>
              <a:rPr lang="es-AR" sz="1200" dirty="0"/>
              <a:t>g) reconocer o novar obligaciones anteriores al otorgamiento del poder;</a:t>
            </a:r>
            <a:br>
              <a:rPr lang="es-AR" sz="1200" dirty="0"/>
            </a:br>
            <a:r>
              <a:rPr lang="es-AR" sz="1200" dirty="0"/>
              <a:t/>
            </a:r>
            <a:br>
              <a:rPr lang="es-AR" sz="1200" dirty="0"/>
            </a:br>
            <a:r>
              <a:rPr lang="es-AR" sz="1200" dirty="0"/>
              <a:t>h) hacer pagos que no sean los ordinarios de la administración;</a:t>
            </a:r>
            <a:br>
              <a:rPr lang="es-AR" sz="1200" dirty="0"/>
            </a:br>
            <a:r>
              <a:rPr lang="es-AR" sz="1200" dirty="0"/>
              <a:t/>
            </a:r>
            <a:br>
              <a:rPr lang="es-AR" sz="1200" dirty="0"/>
            </a:br>
            <a:r>
              <a:rPr lang="es-AR" sz="1200" dirty="0"/>
              <a:t>i) renunciar, transar, someter a juicio arbitral derechos u obligaciones, sin perjuicio de las reglas aplicables en materia de concursos y quiebras;</a:t>
            </a:r>
            <a:br>
              <a:rPr lang="es-AR" sz="1200" dirty="0"/>
            </a:br>
            <a:r>
              <a:rPr lang="es-AR" sz="1200" dirty="0"/>
              <a:t/>
            </a:r>
            <a:br>
              <a:rPr lang="es-AR" sz="1200" dirty="0"/>
            </a:br>
            <a:r>
              <a:rPr lang="es-AR" sz="1200" dirty="0"/>
              <a:t>j) formar uniones transitorias de empresas, agrupamientos de colaboración empresaria, sociedades, asociaciones, o fundaciones;</a:t>
            </a:r>
            <a:br>
              <a:rPr lang="es-AR" sz="1200" dirty="0"/>
            </a:br>
            <a:r>
              <a:rPr lang="es-AR" sz="1200" dirty="0"/>
              <a:t/>
            </a:r>
            <a:br>
              <a:rPr lang="es-AR" sz="1200" dirty="0"/>
            </a:br>
            <a:r>
              <a:rPr lang="es-AR" sz="1200" dirty="0"/>
              <a:t>k) dar o tomar en locación inmuebles por más de tres años, o cobrar alquileres anticipados por más de un año;</a:t>
            </a:r>
            <a:br>
              <a:rPr lang="es-AR" sz="1200" dirty="0"/>
            </a:br>
            <a:r>
              <a:rPr lang="es-AR" sz="1200" dirty="0"/>
              <a:t/>
            </a:r>
            <a:br>
              <a:rPr lang="es-AR" sz="1200" dirty="0"/>
            </a:br>
            <a:r>
              <a:rPr lang="es-AR" sz="1200" dirty="0"/>
              <a:t>l) realizar donaciones, u otras liberalidades, excepto pequeñas gratificaciones habituales;</a:t>
            </a:r>
            <a:br>
              <a:rPr lang="es-AR" sz="1200" dirty="0"/>
            </a:br>
            <a:r>
              <a:rPr lang="es-AR" sz="1200" dirty="0"/>
              <a:t/>
            </a:r>
            <a:br>
              <a:rPr lang="es-AR" sz="1200" dirty="0"/>
            </a:br>
            <a:r>
              <a:rPr lang="es-AR" sz="1200" dirty="0"/>
              <a:t>m) dar fianzas, comprometer servicios personales, recibir cosas en depósito si no se trata del necesario, y dar o tomar dinero en préstamo, excepto cuando estos actos correspondan al objeto para el que se otorgó un poder en términos generales.</a:t>
            </a:r>
            <a:br>
              <a:rPr lang="es-AR" sz="1200" dirty="0"/>
            </a:br>
            <a:endParaRPr lang="es-AR" sz="1200" dirty="0"/>
          </a:p>
        </p:txBody>
      </p:sp>
    </p:spTree>
    <p:extLst>
      <p:ext uri="{BB962C8B-B14F-4D97-AF65-F5344CB8AC3E}">
        <p14:creationId xmlns:p14="http://schemas.microsoft.com/office/powerpoint/2010/main" val="39937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2A72C9-412A-4E97-9AA3-C6BCD2F39B7F}"/>
              </a:ext>
            </a:extLst>
          </p:cNvPr>
          <p:cNvSpPr>
            <a:spLocks noGrp="1"/>
          </p:cNvSpPr>
          <p:nvPr>
            <p:ph type="title"/>
          </p:nvPr>
        </p:nvSpPr>
        <p:spPr/>
        <p:txBody>
          <a:bodyPr/>
          <a:lstStyle/>
          <a:p>
            <a:r>
              <a:rPr lang="es-AR" dirty="0"/>
              <a:t>EXTINCIÓN.-</a:t>
            </a:r>
          </a:p>
        </p:txBody>
      </p:sp>
      <p:sp>
        <p:nvSpPr>
          <p:cNvPr id="3" name="Marcador de contenido 2">
            <a:extLst>
              <a:ext uri="{FF2B5EF4-FFF2-40B4-BE49-F238E27FC236}">
                <a16:creationId xmlns:a16="http://schemas.microsoft.com/office/drawing/2014/main" xmlns="" id="{737E0180-4F8A-48FE-B934-CD7125ACD457}"/>
              </a:ext>
            </a:extLst>
          </p:cNvPr>
          <p:cNvSpPr>
            <a:spLocks noGrp="1"/>
          </p:cNvSpPr>
          <p:nvPr>
            <p:ph idx="1"/>
          </p:nvPr>
        </p:nvSpPr>
        <p:spPr>
          <a:xfrm>
            <a:off x="838200" y="1448972"/>
            <a:ext cx="10515600" cy="504390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Autofit/>
          </a:bodyPr>
          <a:lstStyle/>
          <a:p>
            <a:r>
              <a:rPr lang="es-AR" sz="1400" dirty="0"/>
              <a:t>ARTICULO 380.- Extinción. El poder se extingue:</a:t>
            </a:r>
            <a:br>
              <a:rPr lang="es-AR" sz="1400" dirty="0"/>
            </a:br>
            <a:r>
              <a:rPr lang="es-AR" sz="1400" dirty="0"/>
              <a:t/>
            </a:r>
            <a:br>
              <a:rPr lang="es-AR" sz="1400" dirty="0"/>
            </a:br>
            <a:r>
              <a:rPr lang="es-AR" sz="1400" dirty="0"/>
              <a:t>a) por el cumplimiento del o de los actos encomendados en el apoderamiento;</a:t>
            </a:r>
            <a:br>
              <a:rPr lang="es-AR" sz="1400" dirty="0"/>
            </a:br>
            <a:r>
              <a:rPr lang="es-AR" sz="1400" dirty="0"/>
              <a:t/>
            </a:r>
            <a:br>
              <a:rPr lang="es-AR" sz="1400" dirty="0"/>
            </a:br>
            <a:r>
              <a:rPr lang="es-AR" sz="1400" dirty="0"/>
              <a:t>b) por la muerte del representante o del representado; sin embargo subsiste en caso de muerte del representado siempre que haya sido conferido para actos especialmente determinados y en razón de un interés legítimo que puede ser solamente del representante, de un tercero o común a representante y representado, o a representante y un tercero, o a representado y tercero;</a:t>
            </a:r>
            <a:br>
              <a:rPr lang="es-AR" sz="1400" dirty="0"/>
            </a:br>
            <a:r>
              <a:rPr lang="es-AR" sz="1400" dirty="0"/>
              <a:t/>
            </a:r>
            <a:br>
              <a:rPr lang="es-AR" sz="1400" dirty="0"/>
            </a:br>
            <a:r>
              <a:rPr lang="es-AR" sz="1400" dirty="0"/>
              <a:t>c) por la revocación efectuada por el representado; sin embargo, un poder puede ser conferido de modo irrevocable, siempre que lo sea para actos especialmente determinados, limitado por un plazo cierto, y en razón de un interés legítimo que puede ser solamente del representante, o de un tercero, o común a representante y representado, o a representante y un tercero, o a representado y tercero; se extingue llegado el transcurso del plazo fijado y puede revocarse si media justa causa;</a:t>
            </a:r>
            <a:br>
              <a:rPr lang="es-AR" sz="1400" dirty="0"/>
            </a:br>
            <a:r>
              <a:rPr lang="es-AR" sz="1400" dirty="0"/>
              <a:t/>
            </a:r>
            <a:br>
              <a:rPr lang="es-AR" sz="1400" dirty="0"/>
            </a:br>
            <a:r>
              <a:rPr lang="es-AR" sz="1400" dirty="0"/>
              <a:t>d) por la renuncia del representante, pero éste debe continuar en funciones hasta que notifique aquélla al representado, quien puede actuar por sí o reemplazarlo, excepto que acredite un impedimento que configure justa causa;</a:t>
            </a:r>
            <a:br>
              <a:rPr lang="es-AR" sz="1400" dirty="0"/>
            </a:br>
            <a:r>
              <a:rPr lang="es-AR" sz="1400" dirty="0"/>
              <a:t/>
            </a:r>
            <a:br>
              <a:rPr lang="es-AR" sz="1400" dirty="0"/>
            </a:br>
            <a:r>
              <a:rPr lang="es-AR" sz="1400" dirty="0"/>
              <a:t>e) por la declaración de muerte presunta del representante o del representado;</a:t>
            </a:r>
            <a:br>
              <a:rPr lang="es-AR" sz="1400" dirty="0"/>
            </a:br>
            <a:r>
              <a:rPr lang="es-AR" sz="1400" dirty="0"/>
              <a:t/>
            </a:r>
            <a:br>
              <a:rPr lang="es-AR" sz="1400" dirty="0"/>
            </a:br>
            <a:r>
              <a:rPr lang="es-AR" sz="1400" dirty="0"/>
              <a:t>f) por la declaración de ausencia del representante;</a:t>
            </a:r>
            <a:br>
              <a:rPr lang="es-AR" sz="1400" dirty="0"/>
            </a:br>
            <a:r>
              <a:rPr lang="es-AR" sz="1400" dirty="0"/>
              <a:t/>
            </a:r>
            <a:br>
              <a:rPr lang="es-AR" sz="1400" dirty="0"/>
            </a:br>
            <a:r>
              <a:rPr lang="es-AR" sz="1400" dirty="0"/>
              <a:t>g) por la quiebra del representante o representado;</a:t>
            </a:r>
            <a:br>
              <a:rPr lang="es-AR" sz="1400" dirty="0"/>
            </a:br>
            <a:r>
              <a:rPr lang="es-AR" sz="1400" dirty="0"/>
              <a:t/>
            </a:r>
            <a:br>
              <a:rPr lang="es-AR" sz="1400" dirty="0"/>
            </a:br>
            <a:r>
              <a:rPr lang="es-AR" sz="1400" dirty="0"/>
              <a:t>h) por la pérdida de la capacidad exigida en el representante o en el representado.</a:t>
            </a:r>
            <a:br>
              <a:rPr lang="es-AR" sz="1400" dirty="0"/>
            </a:br>
            <a:endParaRPr lang="es-AR" sz="1400" dirty="0"/>
          </a:p>
        </p:txBody>
      </p:sp>
    </p:spTree>
    <p:extLst>
      <p:ext uri="{BB962C8B-B14F-4D97-AF65-F5344CB8AC3E}">
        <p14:creationId xmlns:p14="http://schemas.microsoft.com/office/powerpoint/2010/main" val="275218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255C48-731B-4BDA-B1D1-F9D37DDCC45E}"/>
              </a:ext>
            </a:extLst>
          </p:cNvPr>
          <p:cNvSpPr>
            <a:spLocks noGrp="1"/>
          </p:cNvSpPr>
          <p:nvPr>
            <p:ph type="title"/>
          </p:nvPr>
        </p:nvSpPr>
        <p:spPr>
          <a:solidFill>
            <a:schemeClr val="accent1">
              <a:lumMod val="40000"/>
              <a:lumOff val="60000"/>
            </a:schemeClr>
          </a:solidFill>
        </p:spPr>
        <p:txBody>
          <a:bodyPr/>
          <a:lstStyle/>
          <a:p>
            <a:r>
              <a:rPr lang="es-AR" dirty="0"/>
              <a:t>REPRESENTACIÓN ORGÁNICA.-</a:t>
            </a:r>
          </a:p>
        </p:txBody>
      </p:sp>
      <p:sp>
        <p:nvSpPr>
          <p:cNvPr id="3" name="Marcador de contenido 2">
            <a:extLst>
              <a:ext uri="{FF2B5EF4-FFF2-40B4-BE49-F238E27FC236}">
                <a16:creationId xmlns:a16="http://schemas.microsoft.com/office/drawing/2014/main" xmlns="" id="{32A440B0-577C-4D83-83F0-F5BE2F47AB6D}"/>
              </a:ext>
            </a:extLst>
          </p:cNvPr>
          <p:cNvSpPr>
            <a:spLocks noGrp="1"/>
          </p:cNvSpPr>
          <p:nvPr>
            <p:ph idx="1"/>
          </p:nvPr>
        </p:nvSpPr>
        <p:spPr/>
        <p:txBody>
          <a:bodyPr/>
          <a:lstStyle/>
          <a:p>
            <a:endParaRPr lang="es-AR" dirty="0"/>
          </a:p>
        </p:txBody>
      </p:sp>
    </p:spTree>
    <p:extLst>
      <p:ext uri="{BB962C8B-B14F-4D97-AF65-F5344CB8AC3E}">
        <p14:creationId xmlns:p14="http://schemas.microsoft.com/office/powerpoint/2010/main" val="45346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D931594-C2E2-4815-BCFF-AF54263E05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198578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EF416FB-8798-4C5E-BFDE-F167BC16F385}"/>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249905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ta previa de imagen">
            <a:extLst>
              <a:ext uri="{FF2B5EF4-FFF2-40B4-BE49-F238E27FC236}">
                <a16:creationId xmlns:a16="http://schemas.microsoft.com/office/drawing/2014/main" xmlns="" id="{E5196A7A-A462-4256-AEFD-A264F721F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24250" y="-1"/>
            <a:ext cx="5887036" cy="699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51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sta previa de imagen">
            <a:extLst>
              <a:ext uri="{FF2B5EF4-FFF2-40B4-BE49-F238E27FC236}">
                <a16:creationId xmlns:a16="http://schemas.microsoft.com/office/drawing/2014/main" xmlns="" id="{B456BA74-B92E-44F7-A1BA-0F2687CD3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9" y="0"/>
            <a:ext cx="53805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8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sta previa de imagen">
            <a:extLst>
              <a:ext uri="{FF2B5EF4-FFF2-40B4-BE49-F238E27FC236}">
                <a16:creationId xmlns:a16="http://schemas.microsoft.com/office/drawing/2014/main" xmlns="" id="{8E4CB549-3B6B-4B11-A4D7-9C82FE468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42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68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7239BE53-FFF3-4B12-811B-F281A65D5F1F}"/>
              </a:ext>
            </a:extLst>
          </p:cNvPr>
          <p:cNvSpPr>
            <a:spLocks noGrp="1"/>
          </p:cNvSpPr>
          <p:nvPr>
            <p:ph type="title"/>
          </p:nvPr>
        </p:nvSpPr>
        <p:spPr>
          <a:solidFill>
            <a:schemeClr val="tx2">
              <a:lumMod val="40000"/>
              <a:lumOff val="60000"/>
            </a:schemeClr>
          </a:solidFill>
        </p:spPr>
        <p:txBody>
          <a:bodyPr/>
          <a:lstStyle/>
          <a:p>
            <a:r>
              <a:rPr lang="es-AR" dirty="0"/>
              <a:t>CLASES DE REPRESENTACION:</a:t>
            </a:r>
          </a:p>
        </p:txBody>
      </p:sp>
      <p:sp>
        <p:nvSpPr>
          <p:cNvPr id="5" name="Marcador de contenido 4">
            <a:extLst>
              <a:ext uri="{FF2B5EF4-FFF2-40B4-BE49-F238E27FC236}">
                <a16:creationId xmlns:a16="http://schemas.microsoft.com/office/drawing/2014/main" xmlns="" id="{F91B4691-2A68-41B9-ABF1-B0FB01455922}"/>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a:bodyPr>
          <a:lstStyle/>
          <a:p>
            <a:r>
              <a:rPr lang="es-AR" sz="5400" dirty="0"/>
              <a:t>LEGAL.-</a:t>
            </a:r>
          </a:p>
          <a:p>
            <a:pPr marL="0" indent="0">
              <a:buNone/>
            </a:pPr>
            <a:endParaRPr lang="es-AR" sz="5400" dirty="0"/>
          </a:p>
          <a:p>
            <a:r>
              <a:rPr lang="es-AR" sz="5400" dirty="0"/>
              <a:t>CONVENCIONAL.-</a:t>
            </a:r>
          </a:p>
          <a:p>
            <a:endParaRPr lang="es-AR" sz="5400" dirty="0"/>
          </a:p>
          <a:p>
            <a:r>
              <a:rPr lang="es-AR" sz="5400" dirty="0"/>
              <a:t>ORGANICA.-</a:t>
            </a:r>
          </a:p>
          <a:p>
            <a:endParaRPr lang="es-AR" sz="5400" dirty="0"/>
          </a:p>
        </p:txBody>
      </p:sp>
    </p:spTree>
    <p:extLst>
      <p:ext uri="{BB962C8B-B14F-4D97-AF65-F5344CB8AC3E}">
        <p14:creationId xmlns:p14="http://schemas.microsoft.com/office/powerpoint/2010/main" val="301174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519276-387E-4079-B641-9127AB2F2CC5}"/>
              </a:ext>
            </a:extLst>
          </p:cNvPr>
          <p:cNvSpPr>
            <a:spLocks noGrp="1"/>
          </p:cNvSpPr>
          <p:nvPr>
            <p:ph type="title"/>
          </p:nvPr>
        </p:nvSpPr>
        <p:spPr>
          <a:solidFill>
            <a:schemeClr val="tx2">
              <a:lumMod val="40000"/>
              <a:lumOff val="60000"/>
            </a:schemeClr>
          </a:solidFill>
        </p:spPr>
        <p:txBody>
          <a:bodyPr/>
          <a:lstStyle/>
          <a:p>
            <a:r>
              <a:rPr lang="es-AR" dirty="0"/>
              <a:t>REPRESENTACION LEGAL.-</a:t>
            </a:r>
          </a:p>
        </p:txBody>
      </p:sp>
      <p:sp>
        <p:nvSpPr>
          <p:cNvPr id="3" name="Marcador de contenido 2">
            <a:extLst>
              <a:ext uri="{FF2B5EF4-FFF2-40B4-BE49-F238E27FC236}">
                <a16:creationId xmlns:a16="http://schemas.microsoft.com/office/drawing/2014/main" xmlns="" id="{070796C6-9D97-46AB-BB4C-3B73E07B1614}"/>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Autofit/>
          </a:bodyPr>
          <a:lstStyle/>
          <a:p>
            <a:r>
              <a:rPr lang="es-AR" sz="4400" dirty="0"/>
              <a:t>CAPACIDAD.- </a:t>
            </a:r>
          </a:p>
          <a:p>
            <a:r>
              <a:rPr lang="es-AR" sz="4400" dirty="0"/>
              <a:t>ARTICULO 22.- Capacidad de derecho. Toda persona humana goza de la aptitud para ser titular de derechos y deberes jurídicos. La ley puede privar o limitar esta capacidad respecto de hechos, simples actos, o actos jurídicos determinados.</a:t>
            </a:r>
            <a:br>
              <a:rPr lang="es-AR" sz="4400" dirty="0"/>
            </a:br>
            <a:endParaRPr lang="es-AR" sz="4400" dirty="0"/>
          </a:p>
        </p:txBody>
      </p:sp>
    </p:spTree>
    <p:extLst>
      <p:ext uri="{BB962C8B-B14F-4D97-AF65-F5344CB8AC3E}">
        <p14:creationId xmlns:p14="http://schemas.microsoft.com/office/powerpoint/2010/main" val="234686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DC76236-4B02-4A0E-A7DB-643D1802E5C2}"/>
              </a:ext>
            </a:extLst>
          </p:cNvPr>
          <p:cNvSpPr/>
          <p:nvPr/>
        </p:nvSpPr>
        <p:spPr>
          <a:xfrm>
            <a:off x="1209821" y="1028343"/>
            <a:ext cx="9889587" cy="600164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a:spAutoFit/>
          </a:bodyPr>
          <a:lstStyle/>
          <a:p>
            <a:pPr marL="342900" indent="-342900">
              <a:buFont typeface="Arial" panose="020B0604020202020204" pitchFamily="34" charset="0"/>
              <a:buChar char="•"/>
            </a:pPr>
            <a:r>
              <a:rPr lang="es-AR" sz="2400" dirty="0">
                <a:solidFill>
                  <a:srgbClr val="000000"/>
                </a:solidFill>
                <a:latin typeface="+mj-lt"/>
              </a:rPr>
              <a:t>“ARTICULO 23.- Capacidad de ejercicio. Toda persona humana puede ejercer por sí misma sus derechos, excepto las limitaciones expresamente previstas en este Código y en una sentencia judicial”.-</a:t>
            </a:r>
            <a:r>
              <a:rPr lang="es-AR" sz="2400" dirty="0">
                <a:latin typeface="+mj-lt"/>
              </a:rPr>
              <a:t/>
            </a:r>
            <a:br>
              <a:rPr lang="es-AR" sz="2400" dirty="0">
                <a:latin typeface="+mj-lt"/>
              </a:rPr>
            </a:br>
            <a:r>
              <a:rPr lang="es-AR" sz="2400" dirty="0">
                <a:latin typeface="+mj-lt"/>
              </a:rPr>
              <a:t/>
            </a:r>
            <a:br>
              <a:rPr lang="es-AR" sz="2400" dirty="0">
                <a:latin typeface="+mj-lt"/>
              </a:rPr>
            </a:br>
            <a:r>
              <a:rPr lang="es-AR" sz="2400" dirty="0">
                <a:latin typeface="+mj-lt"/>
              </a:rPr>
              <a:t>* “</a:t>
            </a:r>
            <a:r>
              <a:rPr lang="es-AR" sz="2400" dirty="0">
                <a:solidFill>
                  <a:srgbClr val="000000"/>
                </a:solidFill>
                <a:latin typeface="+mj-lt"/>
              </a:rPr>
              <a:t>ARTICULO 24.- Personas incapaces de ejercicio. Son incapaces de ejercicio:</a:t>
            </a:r>
            <a:r>
              <a:rPr lang="es-AR" sz="2400" dirty="0">
                <a:latin typeface="+mj-lt"/>
              </a:rPr>
              <a:t/>
            </a:r>
            <a:br>
              <a:rPr lang="es-AR" sz="2400" dirty="0">
                <a:latin typeface="+mj-lt"/>
              </a:rPr>
            </a:br>
            <a:r>
              <a:rPr lang="es-AR" sz="2400" dirty="0">
                <a:latin typeface="+mj-lt"/>
              </a:rPr>
              <a:t/>
            </a:r>
            <a:br>
              <a:rPr lang="es-AR" sz="2400" dirty="0">
                <a:latin typeface="+mj-lt"/>
              </a:rPr>
            </a:br>
            <a:r>
              <a:rPr lang="es-AR" sz="2400" dirty="0">
                <a:solidFill>
                  <a:srgbClr val="000000"/>
                </a:solidFill>
                <a:latin typeface="+mj-lt"/>
              </a:rPr>
              <a:t>a) la persona por nacer;</a:t>
            </a:r>
            <a:r>
              <a:rPr lang="es-AR" sz="2400" dirty="0">
                <a:latin typeface="+mj-lt"/>
              </a:rPr>
              <a:t/>
            </a:r>
            <a:br>
              <a:rPr lang="es-AR" sz="2400" dirty="0">
                <a:latin typeface="+mj-lt"/>
              </a:rPr>
            </a:br>
            <a:r>
              <a:rPr lang="es-AR" sz="2400" dirty="0">
                <a:latin typeface="+mj-lt"/>
              </a:rPr>
              <a:t/>
            </a:r>
            <a:br>
              <a:rPr lang="es-AR" sz="2400" dirty="0">
                <a:latin typeface="+mj-lt"/>
              </a:rPr>
            </a:br>
            <a:r>
              <a:rPr lang="es-AR" sz="2400" dirty="0">
                <a:solidFill>
                  <a:srgbClr val="000000"/>
                </a:solidFill>
                <a:latin typeface="+mj-lt"/>
              </a:rPr>
              <a:t>b) la persona que no cuenta con la edad y grado de madurez suficiente, con el alcance dispuesto en la Sección 2ª de este Capítulo;</a:t>
            </a:r>
            <a:r>
              <a:rPr lang="es-AR" sz="2400" dirty="0">
                <a:latin typeface="+mj-lt"/>
              </a:rPr>
              <a:t/>
            </a:r>
            <a:br>
              <a:rPr lang="es-AR" sz="2400" dirty="0">
                <a:latin typeface="+mj-lt"/>
              </a:rPr>
            </a:br>
            <a:r>
              <a:rPr lang="es-AR" sz="2400" dirty="0">
                <a:latin typeface="+mj-lt"/>
              </a:rPr>
              <a:t/>
            </a:r>
            <a:br>
              <a:rPr lang="es-AR" sz="2400" dirty="0">
                <a:latin typeface="+mj-lt"/>
              </a:rPr>
            </a:br>
            <a:r>
              <a:rPr lang="es-AR" sz="2400" dirty="0">
                <a:solidFill>
                  <a:srgbClr val="000000"/>
                </a:solidFill>
                <a:latin typeface="+mj-lt"/>
              </a:rPr>
              <a:t>c) la persona declarada incapaz por sentencia judicial, en la extensión dispuesta en esa decisión”.-</a:t>
            </a:r>
          </a:p>
          <a:p>
            <a:r>
              <a:rPr lang="es-AR" sz="2400" dirty="0">
                <a:latin typeface="+mj-lt"/>
              </a:rPr>
              <a:t/>
            </a:r>
            <a:br>
              <a:rPr lang="es-AR" sz="2400" dirty="0">
                <a:latin typeface="+mj-lt"/>
              </a:rPr>
            </a:br>
            <a:endParaRPr lang="es-AR" sz="2400" dirty="0">
              <a:latin typeface="+mj-lt"/>
            </a:endParaRPr>
          </a:p>
        </p:txBody>
      </p:sp>
    </p:spTree>
    <p:extLst>
      <p:ext uri="{BB962C8B-B14F-4D97-AF65-F5344CB8AC3E}">
        <p14:creationId xmlns:p14="http://schemas.microsoft.com/office/powerpoint/2010/main" val="26625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759BC3-0544-403C-BE9F-4B13A4C2BDCC}"/>
              </a:ext>
            </a:extLst>
          </p:cNvPr>
          <p:cNvSpPr>
            <a:spLocks noGrp="1"/>
          </p:cNvSpPr>
          <p:nvPr>
            <p:ph type="title"/>
          </p:nvPr>
        </p:nvSpPr>
        <p:spPr>
          <a:solidFill>
            <a:schemeClr val="tx2">
              <a:lumMod val="20000"/>
              <a:lumOff val="80000"/>
            </a:schemeClr>
          </a:solidFill>
          <a:ln>
            <a:solidFill>
              <a:schemeClr val="accent1">
                <a:lumMod val="40000"/>
                <a:lumOff val="60000"/>
              </a:schemeClr>
            </a:solidFill>
          </a:ln>
        </p:spPr>
        <p:txBody>
          <a:bodyPr/>
          <a:lstStyle/>
          <a:p>
            <a:r>
              <a:rPr lang="es-AR" dirty="0"/>
              <a:t>MENORES DE EDAD.- </a:t>
            </a:r>
          </a:p>
        </p:txBody>
      </p:sp>
      <p:sp>
        <p:nvSpPr>
          <p:cNvPr id="3" name="Marcador de contenido 2">
            <a:extLst>
              <a:ext uri="{FF2B5EF4-FFF2-40B4-BE49-F238E27FC236}">
                <a16:creationId xmlns:a16="http://schemas.microsoft.com/office/drawing/2014/main" xmlns="" id="{D4536D5E-A0F7-4B30-A3D0-E14C38461F22}"/>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Autofit/>
          </a:bodyPr>
          <a:lstStyle/>
          <a:p>
            <a:r>
              <a:rPr lang="es-AR" sz="3200" dirty="0"/>
              <a:t>“ARTICULO 25.- Menor de edad y a</a:t>
            </a:r>
          </a:p>
          <a:p>
            <a:r>
              <a:rPr lang="es-AR" sz="3200" dirty="0" err="1"/>
              <a:t>dolescente</a:t>
            </a:r>
            <a:r>
              <a:rPr lang="es-AR" sz="3200" dirty="0"/>
              <a:t>. Menor de edad es la persona que no ha cumplido dieciocho años.-</a:t>
            </a:r>
            <a:br>
              <a:rPr lang="es-AR" sz="3200" dirty="0"/>
            </a:br>
            <a:r>
              <a:rPr lang="es-AR" sz="3200" dirty="0"/>
              <a:t/>
            </a:r>
            <a:br>
              <a:rPr lang="es-AR" sz="3200" dirty="0"/>
            </a:br>
            <a:r>
              <a:rPr lang="es-AR" sz="3200" dirty="0"/>
              <a:t>Este Código denomina adolescente a la persona menor de edad que cumplió trece años”.-</a:t>
            </a:r>
            <a:br>
              <a:rPr lang="es-AR" sz="3200" dirty="0"/>
            </a:br>
            <a:r>
              <a:rPr lang="es-AR" sz="3200" dirty="0"/>
              <a:t/>
            </a:r>
            <a:br>
              <a:rPr lang="es-AR" sz="3200" dirty="0"/>
            </a:br>
            <a:r>
              <a:rPr lang="es-AR" sz="3200" dirty="0"/>
              <a:t>“ARTICULO 26.- Ejercicio de los derechos por la persona menor de edad. La persona menor de edad ejerce sus derechos a través de sus representantes legales. …”.-</a:t>
            </a:r>
            <a:br>
              <a:rPr lang="es-AR" sz="3200" dirty="0"/>
            </a:br>
            <a:endParaRPr lang="es-AR" sz="3200" dirty="0"/>
          </a:p>
        </p:txBody>
      </p:sp>
    </p:spTree>
    <p:extLst>
      <p:ext uri="{BB962C8B-B14F-4D97-AF65-F5344CB8AC3E}">
        <p14:creationId xmlns:p14="http://schemas.microsoft.com/office/powerpoint/2010/main" val="220612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DFFBFF-7A13-48FB-89B9-D4DB3309283A}"/>
              </a:ext>
            </a:extLst>
          </p:cNvPr>
          <p:cNvSpPr>
            <a:spLocks noGrp="1"/>
          </p:cNvSpPr>
          <p:nvPr>
            <p:ph type="title"/>
          </p:nvPr>
        </p:nvSpPr>
        <p:spPr>
          <a:solidFill>
            <a:schemeClr val="tx2">
              <a:lumMod val="20000"/>
              <a:lumOff val="80000"/>
            </a:schemeClr>
          </a:solidFill>
        </p:spPr>
        <p:txBody>
          <a:bodyPr/>
          <a:lstStyle/>
          <a:p>
            <a:r>
              <a:rPr lang="es-AR" dirty="0"/>
              <a:t>EMANCIPADOS.- </a:t>
            </a:r>
          </a:p>
        </p:txBody>
      </p:sp>
      <p:sp>
        <p:nvSpPr>
          <p:cNvPr id="3" name="Marcador de contenido 2">
            <a:extLst>
              <a:ext uri="{FF2B5EF4-FFF2-40B4-BE49-F238E27FC236}">
                <a16:creationId xmlns:a16="http://schemas.microsoft.com/office/drawing/2014/main" xmlns="" id="{3E4E8504-EEEC-4A44-9BB9-321536C8677B}"/>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fontScale="62500" lnSpcReduction="20000"/>
          </a:bodyPr>
          <a:lstStyle/>
          <a:p>
            <a:r>
              <a:rPr lang="es-AR" dirty="0"/>
              <a:t>“ARTICULO 27.- Emancipación. La celebración del matrimonio antes de los dieciocho años emancipa a la persona menor de edad.</a:t>
            </a:r>
            <a:br>
              <a:rPr lang="es-AR" dirty="0"/>
            </a:br>
            <a:r>
              <a:rPr lang="es-AR" dirty="0"/>
              <a:t/>
            </a:r>
            <a:br>
              <a:rPr lang="es-AR" dirty="0"/>
            </a:br>
            <a:r>
              <a:rPr lang="es-AR" dirty="0"/>
              <a:t>La persona emancipada goza de plena capacidad de ejercicio con las limitaciones previstas en este Código.</a:t>
            </a:r>
            <a:br>
              <a:rPr lang="es-AR" dirty="0"/>
            </a:br>
            <a:r>
              <a:rPr lang="es-AR" dirty="0"/>
              <a:t/>
            </a:r>
            <a:br>
              <a:rPr lang="es-AR" dirty="0"/>
            </a:br>
            <a:r>
              <a:rPr lang="es-AR" dirty="0"/>
              <a:t>La emancipación es irrevocable. La nulidad del matrimonio no deja sin efecto la emancipación, excepto respecto del cónyuge de mala fe para quien cesa a partir del día en que la sentencia pasa en autoridad de cosa juzgada.</a:t>
            </a:r>
            <a:br>
              <a:rPr lang="es-AR" dirty="0"/>
            </a:br>
            <a:r>
              <a:rPr lang="es-AR" dirty="0"/>
              <a:t/>
            </a:r>
            <a:br>
              <a:rPr lang="es-AR" dirty="0"/>
            </a:br>
            <a:r>
              <a:rPr lang="es-AR" dirty="0"/>
              <a:t>Si algo es debido a la persona menor de edad con cláusula de no poder percibirlo hasta la mayoría de edad, la emancipación no altera la obligación ni el tiempo de su exigibilidad”.-</a:t>
            </a:r>
            <a:br>
              <a:rPr lang="es-AR" dirty="0"/>
            </a:br>
            <a:r>
              <a:rPr lang="es-AR" dirty="0"/>
              <a:t/>
            </a:r>
            <a:br>
              <a:rPr lang="es-AR" dirty="0"/>
            </a:br>
            <a:r>
              <a:rPr lang="es-AR" dirty="0"/>
              <a:t>“ARTICULO 28.- Actos prohibidos a la persona emancipada. La persona emancipada no puede, ni con autorización judicial:</a:t>
            </a:r>
            <a:br>
              <a:rPr lang="es-AR" dirty="0"/>
            </a:br>
            <a:r>
              <a:rPr lang="es-AR" dirty="0"/>
              <a:t/>
            </a:r>
            <a:br>
              <a:rPr lang="es-AR" dirty="0"/>
            </a:br>
            <a:r>
              <a:rPr lang="es-AR" dirty="0"/>
              <a:t>a) aprobar las cuentas de sus tutores y darles finiquito;</a:t>
            </a:r>
            <a:br>
              <a:rPr lang="es-AR" dirty="0"/>
            </a:br>
            <a:r>
              <a:rPr lang="es-AR" dirty="0"/>
              <a:t/>
            </a:r>
            <a:br>
              <a:rPr lang="es-AR" dirty="0"/>
            </a:br>
            <a:r>
              <a:rPr lang="es-AR" dirty="0"/>
              <a:t>b) hacer donación de bienes que hubiese recibido a título gratuito;</a:t>
            </a:r>
            <a:br>
              <a:rPr lang="es-AR" dirty="0"/>
            </a:br>
            <a:r>
              <a:rPr lang="es-AR" dirty="0"/>
              <a:t/>
            </a:r>
            <a:br>
              <a:rPr lang="es-AR" dirty="0"/>
            </a:br>
            <a:r>
              <a:rPr lang="es-AR" dirty="0"/>
              <a:t>c) afianzar obligaciones”.-</a:t>
            </a:r>
            <a:br>
              <a:rPr lang="es-AR" dirty="0"/>
            </a:br>
            <a:endParaRPr lang="es-AR" dirty="0"/>
          </a:p>
        </p:txBody>
      </p:sp>
    </p:spTree>
    <p:extLst>
      <p:ext uri="{BB962C8B-B14F-4D97-AF65-F5344CB8AC3E}">
        <p14:creationId xmlns:p14="http://schemas.microsoft.com/office/powerpoint/2010/main" val="207641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67D966-028B-47AD-A880-FB3E7A682B45}"/>
              </a:ext>
            </a:extLst>
          </p:cNvPr>
          <p:cNvSpPr>
            <a:spLocks noGrp="1"/>
          </p:cNvSpPr>
          <p:nvPr>
            <p:ph type="title"/>
          </p:nvPr>
        </p:nvSpPr>
        <p:spPr>
          <a:solidFill>
            <a:schemeClr val="tx2">
              <a:lumMod val="60000"/>
              <a:lumOff val="40000"/>
            </a:schemeClr>
          </a:solidFill>
        </p:spPr>
        <p:txBody>
          <a:bodyPr/>
          <a:lstStyle/>
          <a:p>
            <a:r>
              <a:rPr lang="es-AR" dirty="0"/>
              <a:t>EMANCIPADOS.- </a:t>
            </a:r>
          </a:p>
        </p:txBody>
      </p:sp>
      <p:sp>
        <p:nvSpPr>
          <p:cNvPr id="3" name="Marcador de contenido 2">
            <a:extLst>
              <a:ext uri="{FF2B5EF4-FFF2-40B4-BE49-F238E27FC236}">
                <a16:creationId xmlns:a16="http://schemas.microsoft.com/office/drawing/2014/main" xmlns="" id="{C7E7E278-D446-402A-9680-4A652079F400}"/>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Autofit/>
          </a:bodyPr>
          <a:lstStyle/>
          <a:p>
            <a:pPr algn="just"/>
            <a:r>
              <a:rPr lang="es-AR" sz="4000" dirty="0"/>
              <a:t>“ARTICULO 29.- Actos sujetos a autorización judicial. El emancipado requiere autorización judicial para disponer de los bienes recibidos a título gratuito. La autorización debe ser otorgada cuando el acto sea de toda necesidad o de ventaja evidente”.-</a:t>
            </a:r>
            <a:br>
              <a:rPr lang="es-AR" sz="4000" dirty="0"/>
            </a:br>
            <a:endParaRPr lang="es-AR" sz="4000" dirty="0"/>
          </a:p>
        </p:txBody>
      </p:sp>
    </p:spTree>
    <p:extLst>
      <p:ext uri="{BB962C8B-B14F-4D97-AF65-F5344CB8AC3E}">
        <p14:creationId xmlns:p14="http://schemas.microsoft.com/office/powerpoint/2010/main" val="269409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5FF069-CA84-4870-BBDD-4FD3AF1CC1B6}"/>
              </a:ext>
            </a:extLst>
          </p:cNvPr>
          <p:cNvSpPr>
            <a:spLocks noGrp="1"/>
          </p:cNvSpPr>
          <p:nvPr>
            <p:ph type="title"/>
          </p:nvPr>
        </p:nvSpPr>
        <p:spPr>
          <a:solidFill>
            <a:schemeClr val="tx2">
              <a:lumMod val="40000"/>
              <a:lumOff val="60000"/>
            </a:schemeClr>
          </a:solidFill>
        </p:spPr>
        <p:txBody>
          <a:bodyPr/>
          <a:lstStyle/>
          <a:p>
            <a:r>
              <a:rPr lang="es-AR" dirty="0"/>
              <a:t>MENORES CON TÍTULO PROFESIONAL HABILITANTE.-</a:t>
            </a:r>
          </a:p>
        </p:txBody>
      </p:sp>
      <p:sp>
        <p:nvSpPr>
          <p:cNvPr id="3" name="Marcador de contenido 2">
            <a:extLst>
              <a:ext uri="{FF2B5EF4-FFF2-40B4-BE49-F238E27FC236}">
                <a16:creationId xmlns:a16="http://schemas.microsoft.com/office/drawing/2014/main" xmlns="" id="{01A97852-BC47-4C3F-92FD-C3BEB0B7EDAF}"/>
              </a:ext>
            </a:extLst>
          </p:cNvPr>
          <p:cNvSpPr>
            <a:spLocks noGrp="1"/>
          </p:cNvSpPr>
          <p:nvPr>
            <p:ph idx="1"/>
          </p:nvPr>
        </p:nvSpPr>
        <p:spPr>
          <a:solidFill>
            <a:schemeClr val="accent1">
              <a:lumMod val="20000"/>
              <a:lumOff val="80000"/>
            </a:schemeClr>
          </a:solidFill>
        </p:spPr>
        <p:txBody>
          <a:bodyPr>
            <a:normAutofit fontScale="92500"/>
          </a:bodyPr>
          <a:lstStyle/>
          <a:p>
            <a:pPr algn="just"/>
            <a:r>
              <a:rPr lang="es-AR" sz="3600" dirty="0"/>
              <a:t>“ARTICULO 30.- Persona menor de edad con título profesional habilitante. La persona menor de edad que ha obtenido título habilitante para el ejercicio de una profesión puede ejercerla por cuenta propia sin necesidad de previa autorización. Tiene la administración y disposición de los bienes que adquiere con el producto de su profesión y puede estar en juicio civil o penal por cuestiones vinculadas a ella”.-</a:t>
            </a:r>
            <a:r>
              <a:rPr lang="es-AR" dirty="0"/>
              <a:t/>
            </a:r>
            <a:br>
              <a:rPr lang="es-AR" dirty="0"/>
            </a:br>
            <a:endParaRPr lang="es-AR" dirty="0"/>
          </a:p>
        </p:txBody>
      </p:sp>
    </p:spTree>
    <p:extLst>
      <p:ext uri="{BB962C8B-B14F-4D97-AF65-F5344CB8AC3E}">
        <p14:creationId xmlns:p14="http://schemas.microsoft.com/office/powerpoint/2010/main" val="9231082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588</Words>
  <Application>Microsoft Office PowerPoint</Application>
  <PresentationFormat>Panorámica</PresentationFormat>
  <Paragraphs>58</Paragraphs>
  <Slides>29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Calibri Light</vt:lpstr>
      <vt:lpstr>Tema de Office</vt:lpstr>
      <vt:lpstr>ACTUACION POR REPRESENTANTES.- </vt:lpstr>
      <vt:lpstr>Presentación de PowerPoint</vt:lpstr>
      <vt:lpstr>CLASES DE REPRESENTACION:</vt:lpstr>
      <vt:lpstr>REPRESENTACION LEGAL.-</vt:lpstr>
      <vt:lpstr>Presentación de PowerPoint</vt:lpstr>
      <vt:lpstr>MENORES DE EDAD.- </vt:lpstr>
      <vt:lpstr>EMANCIPADOS.- </vt:lpstr>
      <vt:lpstr>EMANCIPADOS.- </vt:lpstr>
      <vt:lpstr>MENORES CON TÍTULO PROFESIONAL HABILITANTE.-</vt:lpstr>
      <vt:lpstr>REPRESENTACION CONVENCIONAL</vt:lpstr>
      <vt:lpstr>MANDATO</vt:lpstr>
      <vt:lpstr>    *ENCARGO            *COLABORACION             </vt:lpstr>
      <vt:lpstr>ELEMENTOS: DOS VOLUNTADES.-</vt:lpstr>
      <vt:lpstr>SIN REPRESENTACION</vt:lpstr>
      <vt:lpstr>CON REPRESENTACION.-</vt:lpstr>
      <vt:lpstr>                     PODER.-</vt:lpstr>
      <vt:lpstr>AUTOCONTRATACIÓN.-</vt:lpstr>
      <vt:lpstr>RATIFICACIÓN.-</vt:lpstr>
      <vt:lpstr>SUSTITUCIÓN.-</vt:lpstr>
      <vt:lpstr>PODERES.-</vt:lpstr>
      <vt:lpstr>PODER ESPECIAL.-</vt:lpstr>
      <vt:lpstr>EXTINCIÓN.-</vt:lpstr>
      <vt:lpstr>REPRESENTACIÓN ORGÁNICA.-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ACTUACION POR REPRESENTANTES.-</dc:title>
  <dc:creator>ana soledad Los Arcos</dc:creator>
  <cp:lastModifiedBy>UD</cp:lastModifiedBy>
  <cp:revision>16</cp:revision>
  <dcterms:created xsi:type="dcterms:W3CDTF">2020-09-26T12:12:02Z</dcterms:created>
  <dcterms:modified xsi:type="dcterms:W3CDTF">2021-10-14T23:01:56Z</dcterms:modified>
</cp:coreProperties>
</file>