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84" r:id="rId2"/>
    <p:sldId id="285" r:id="rId3"/>
    <p:sldId id="260" r:id="rId4"/>
    <p:sldId id="287" r:id="rId5"/>
    <p:sldId id="288" r:id="rId6"/>
    <p:sldId id="289" r:id="rId7"/>
    <p:sldId id="290" r:id="rId8"/>
    <p:sldId id="291" r:id="rId9"/>
    <p:sldId id="292" r:id="rId10"/>
    <p:sldId id="293" r:id="rId11"/>
    <p:sldId id="294" r:id="rId12"/>
    <p:sldId id="295" r:id="rId13"/>
    <p:sldId id="296" r:id="rId14"/>
    <p:sldId id="275" r:id="rId15"/>
    <p:sldId id="276" r:id="rId16"/>
    <p:sldId id="277" r:id="rId17"/>
    <p:sldId id="304" r:id="rId18"/>
    <p:sldId id="280" r:id="rId19"/>
    <p:sldId id="279" r:id="rId20"/>
    <p:sldId id="307" r:id="rId21"/>
    <p:sldId id="28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7" d="100"/>
          <a:sy n="67" d="100"/>
        </p:scale>
        <p:origin x="60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DE6F817-3F8B-4B2C-9FF6-9218772F4EC6}" type="datetimeFigureOut">
              <a:rPr lang="es-AR" smtClean="0"/>
              <a:t>30/10/2023</a:t>
            </a:fld>
            <a:endParaRPr lang="es-AR"/>
          </a:p>
        </p:txBody>
      </p:sp>
      <p:sp>
        <p:nvSpPr>
          <p:cNvPr id="5" name="Footer Placeholder 4"/>
          <p:cNvSpPr>
            <a:spLocks noGrp="1"/>
          </p:cNvSpPr>
          <p:nvPr>
            <p:ph type="ftr" sz="quarter" idx="11"/>
          </p:nvPr>
        </p:nvSpPr>
        <p:spPr>
          <a:xfrm>
            <a:off x="2692397" y="5037663"/>
            <a:ext cx="5214635" cy="279400"/>
          </a:xfrm>
        </p:spPr>
        <p:txBody>
          <a:bodyPr/>
          <a:lstStyle/>
          <a:p>
            <a:endParaRPr lang="es-AR"/>
          </a:p>
        </p:txBody>
      </p:sp>
      <p:sp>
        <p:nvSpPr>
          <p:cNvPr id="6" name="Slide Number Placeholder 5"/>
          <p:cNvSpPr>
            <a:spLocks noGrp="1"/>
          </p:cNvSpPr>
          <p:nvPr>
            <p:ph type="sldNum" sz="quarter" idx="12"/>
          </p:nvPr>
        </p:nvSpPr>
        <p:spPr>
          <a:xfrm>
            <a:off x="8956900" y="5037663"/>
            <a:ext cx="551167" cy="279400"/>
          </a:xfrm>
        </p:spPr>
        <p:txBody>
          <a:bodyPr/>
          <a:lstStyle/>
          <a:p>
            <a:fld id="{A3843BDE-1B1E-43C5-8140-C3ADA0F23D59}" type="slidenum">
              <a:rPr lang="es-AR" smtClean="0"/>
              <a:t>‹Nº›</a:t>
            </a:fld>
            <a:endParaRPr lang="es-A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937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E6F817-3F8B-4B2C-9FF6-9218772F4EC6}" type="datetimeFigureOut">
              <a:rPr lang="es-AR" smtClean="0"/>
              <a:t>30/10/2023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3843BDE-1B1E-43C5-8140-C3ADA0F23D59}" type="slidenum">
              <a:rPr lang="es-AR" smtClean="0"/>
              <a:t>‹Nº›</a:t>
            </a:fld>
            <a:endParaRPr lang="es-AR"/>
          </a:p>
        </p:txBody>
      </p:sp>
    </p:spTree>
    <p:extLst>
      <p:ext uri="{BB962C8B-B14F-4D97-AF65-F5344CB8AC3E}">
        <p14:creationId xmlns:p14="http://schemas.microsoft.com/office/powerpoint/2010/main" val="4252354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E6F817-3F8B-4B2C-9FF6-9218772F4EC6}" type="datetimeFigureOut">
              <a:rPr lang="es-AR" smtClean="0"/>
              <a:t>30/10/2023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3843BDE-1B1E-43C5-8140-C3ADA0F23D59}" type="slidenum">
              <a:rPr lang="es-AR" smtClean="0"/>
              <a:t>‹Nº›</a:t>
            </a:fld>
            <a:endParaRPr lang="es-A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079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E6F817-3F8B-4B2C-9FF6-9218772F4EC6}" type="datetimeFigureOut">
              <a:rPr lang="es-AR" smtClean="0"/>
              <a:t>30/10/2023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3843BDE-1B1E-43C5-8140-C3ADA0F23D59}" type="slidenum">
              <a:rPr lang="es-AR" smtClean="0"/>
              <a:t>‹Nº›</a:t>
            </a:fld>
            <a:endParaRPr lang="es-A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8319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E6F817-3F8B-4B2C-9FF6-9218772F4EC6}" type="datetimeFigureOut">
              <a:rPr lang="es-AR" smtClean="0"/>
              <a:t>30/10/2023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3843BDE-1B1E-43C5-8140-C3ADA0F23D59}" type="slidenum">
              <a:rPr lang="es-AR" smtClean="0"/>
              <a:t>‹Nº›</a:t>
            </a:fld>
            <a:endParaRPr lang="es-AR"/>
          </a:p>
        </p:txBody>
      </p:sp>
    </p:spTree>
    <p:extLst>
      <p:ext uri="{BB962C8B-B14F-4D97-AF65-F5344CB8AC3E}">
        <p14:creationId xmlns:p14="http://schemas.microsoft.com/office/powerpoint/2010/main" val="1001676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E6F817-3F8B-4B2C-9FF6-9218772F4EC6}" type="datetimeFigureOut">
              <a:rPr lang="es-AR" smtClean="0"/>
              <a:t>30/10/2023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3843BDE-1B1E-43C5-8140-C3ADA0F23D59}" type="slidenum">
              <a:rPr lang="es-AR" smtClean="0"/>
              <a:t>‹Nº›</a:t>
            </a:fld>
            <a:endParaRPr lang="es-A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725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E6F817-3F8B-4B2C-9FF6-9218772F4EC6}" type="datetimeFigureOut">
              <a:rPr lang="es-AR" smtClean="0"/>
              <a:t>30/10/2023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3843BDE-1B1E-43C5-8140-C3ADA0F23D59}" type="slidenum">
              <a:rPr lang="es-AR" smtClean="0"/>
              <a:t>‹Nº›</a:t>
            </a:fld>
            <a:endParaRPr lang="es-A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7748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E6F817-3F8B-4B2C-9FF6-9218772F4EC6}" type="datetimeFigureOut">
              <a:rPr lang="es-AR" smtClean="0"/>
              <a:t>30/10/2023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3843BDE-1B1E-43C5-8140-C3ADA0F23D59}" type="slidenum">
              <a:rPr lang="es-AR" smtClean="0"/>
              <a:t>‹Nº›</a:t>
            </a:fld>
            <a:endParaRPr lang="es-A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0416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E6F817-3F8B-4B2C-9FF6-9218772F4EC6}" type="datetimeFigureOut">
              <a:rPr lang="es-AR" smtClean="0"/>
              <a:t>30/10/2023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3843BDE-1B1E-43C5-8140-C3ADA0F23D59}" type="slidenum">
              <a:rPr lang="es-AR" smtClean="0"/>
              <a:t>‹Nº›</a:t>
            </a:fld>
            <a:endParaRPr lang="es-A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5476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E6F817-3F8B-4B2C-9FF6-9218772F4EC6}" type="datetimeFigureOut">
              <a:rPr lang="es-AR" smtClean="0"/>
              <a:t>30/10/2023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3843BDE-1B1E-43C5-8140-C3ADA0F23D59}" type="slidenum">
              <a:rPr lang="es-AR" smtClean="0"/>
              <a:t>‹Nº›</a:t>
            </a:fld>
            <a:endParaRPr lang="es-AR"/>
          </a:p>
        </p:txBody>
      </p:sp>
    </p:spTree>
    <p:extLst>
      <p:ext uri="{BB962C8B-B14F-4D97-AF65-F5344CB8AC3E}">
        <p14:creationId xmlns:p14="http://schemas.microsoft.com/office/powerpoint/2010/main" val="3700465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E6F817-3F8B-4B2C-9FF6-9218772F4EC6}" type="datetimeFigureOut">
              <a:rPr lang="es-AR" smtClean="0"/>
              <a:t>30/10/2023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3843BDE-1B1E-43C5-8140-C3ADA0F23D59}" type="slidenum">
              <a:rPr lang="es-AR" smtClean="0"/>
              <a:t>‹Nº›</a:t>
            </a:fld>
            <a:endParaRPr lang="es-AR"/>
          </a:p>
        </p:txBody>
      </p:sp>
    </p:spTree>
    <p:extLst>
      <p:ext uri="{BB962C8B-B14F-4D97-AF65-F5344CB8AC3E}">
        <p14:creationId xmlns:p14="http://schemas.microsoft.com/office/powerpoint/2010/main" val="3101064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E6F817-3F8B-4B2C-9FF6-9218772F4EC6}" type="datetimeFigureOut">
              <a:rPr lang="es-AR" smtClean="0"/>
              <a:t>30/10/2023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3843BDE-1B1E-43C5-8140-C3ADA0F23D59}" type="slidenum">
              <a:rPr lang="es-AR" smtClean="0"/>
              <a:t>‹Nº›</a:t>
            </a:fld>
            <a:endParaRPr lang="es-A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347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DE6F817-3F8B-4B2C-9FF6-9218772F4EC6}" type="datetimeFigureOut">
              <a:rPr lang="es-AR" smtClean="0"/>
              <a:t>30/10/2023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3843BDE-1B1E-43C5-8140-C3ADA0F23D59}" type="slidenum">
              <a:rPr lang="es-AR" smtClean="0"/>
              <a:t>‹Nº›</a:t>
            </a:fld>
            <a:endParaRPr lang="es-A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342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DE6F817-3F8B-4B2C-9FF6-9218772F4EC6}" type="datetimeFigureOut">
              <a:rPr lang="es-AR" smtClean="0"/>
              <a:t>30/10/2023</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3843BDE-1B1E-43C5-8140-C3ADA0F23D59}" type="slidenum">
              <a:rPr lang="es-AR" smtClean="0"/>
              <a:t>‹Nº›</a:t>
            </a:fld>
            <a:endParaRPr lang="es-A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8004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DE6F817-3F8B-4B2C-9FF6-9218772F4EC6}" type="datetimeFigureOut">
              <a:rPr lang="es-AR" smtClean="0"/>
              <a:t>30/10/2023</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3843BDE-1B1E-43C5-8140-C3ADA0F23D59}" type="slidenum">
              <a:rPr lang="es-AR" smtClean="0"/>
              <a:t>‹Nº›</a:t>
            </a:fld>
            <a:endParaRPr lang="es-A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340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6F817-3F8B-4B2C-9FF6-9218772F4EC6}" type="datetimeFigureOut">
              <a:rPr lang="es-AR" smtClean="0"/>
              <a:t>30/10/2023</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3843BDE-1B1E-43C5-8140-C3ADA0F23D59}" type="slidenum">
              <a:rPr lang="es-AR" smtClean="0"/>
              <a:t>‹Nº›</a:t>
            </a:fld>
            <a:endParaRPr lang="es-AR"/>
          </a:p>
        </p:txBody>
      </p:sp>
    </p:spTree>
    <p:extLst>
      <p:ext uri="{BB962C8B-B14F-4D97-AF65-F5344CB8AC3E}">
        <p14:creationId xmlns:p14="http://schemas.microsoft.com/office/powerpoint/2010/main" val="1860227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E6F817-3F8B-4B2C-9FF6-9218772F4EC6}" type="datetimeFigureOut">
              <a:rPr lang="es-AR" smtClean="0"/>
              <a:t>30/10/2023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3843BDE-1B1E-43C5-8140-C3ADA0F23D59}" type="slidenum">
              <a:rPr lang="es-AR" smtClean="0"/>
              <a:t>‹Nº›</a:t>
            </a:fld>
            <a:endParaRPr lang="es-A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6152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E6F817-3F8B-4B2C-9FF6-9218772F4EC6}" type="datetimeFigureOut">
              <a:rPr lang="es-AR" smtClean="0"/>
              <a:t>30/10/2023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3843BDE-1B1E-43C5-8140-C3ADA0F23D59}" type="slidenum">
              <a:rPr lang="es-AR" smtClean="0"/>
              <a:t>‹Nº›</a:t>
            </a:fld>
            <a:endParaRPr lang="es-AR"/>
          </a:p>
        </p:txBody>
      </p:sp>
    </p:spTree>
    <p:extLst>
      <p:ext uri="{BB962C8B-B14F-4D97-AF65-F5344CB8AC3E}">
        <p14:creationId xmlns:p14="http://schemas.microsoft.com/office/powerpoint/2010/main" val="2768435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DE6F817-3F8B-4B2C-9FF6-9218772F4EC6}" type="datetimeFigureOut">
              <a:rPr lang="es-AR" smtClean="0"/>
              <a:t>30/10/2023</a:t>
            </a:fld>
            <a:endParaRPr lang="es-A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3843BDE-1B1E-43C5-8140-C3ADA0F23D59}" type="slidenum">
              <a:rPr lang="es-AR" smtClean="0"/>
              <a:t>‹Nº›</a:t>
            </a:fld>
            <a:endParaRPr lang="es-AR"/>
          </a:p>
        </p:txBody>
      </p:sp>
    </p:spTree>
    <p:extLst>
      <p:ext uri="{BB962C8B-B14F-4D97-AF65-F5344CB8AC3E}">
        <p14:creationId xmlns:p14="http://schemas.microsoft.com/office/powerpoint/2010/main" val="271520302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C90CCB-89ED-CABF-D811-7307AB21ED1D}"/>
              </a:ext>
            </a:extLst>
          </p:cNvPr>
          <p:cNvPicPr>
            <a:picLocks noChangeAspect="1"/>
          </p:cNvPicPr>
          <p:nvPr/>
        </p:nvPicPr>
        <p:blipFill rotWithShape="1">
          <a:blip r:embed="rId3"/>
          <a:srcRect l="4633" r="9591" b="1"/>
          <a:stretch/>
        </p:blipFill>
        <p:spPr>
          <a:xfrm>
            <a:off x="20" y="10"/>
            <a:ext cx="12191980" cy="6857990"/>
          </a:xfrm>
          <a:prstGeom prst="rect">
            <a:avLst/>
          </a:prstGeom>
        </p:spPr>
      </p:pic>
    </p:spTree>
    <p:extLst>
      <p:ext uri="{BB962C8B-B14F-4D97-AF65-F5344CB8AC3E}">
        <p14:creationId xmlns:p14="http://schemas.microsoft.com/office/powerpoint/2010/main" val="342350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AF264CA-D4F2-75D6-5A73-92F133B66C55}"/>
              </a:ext>
            </a:extLst>
          </p:cNvPr>
          <p:cNvPicPr>
            <a:picLocks noChangeAspect="1"/>
          </p:cNvPicPr>
          <p:nvPr/>
        </p:nvPicPr>
        <p:blipFill rotWithShape="1">
          <a:blip r:embed="rId3"/>
          <a:srcRect l="2667"/>
          <a:stretch/>
        </p:blipFill>
        <p:spPr>
          <a:xfrm>
            <a:off x="20" y="10"/>
            <a:ext cx="12191980" cy="6857990"/>
          </a:xfrm>
          <a:prstGeom prst="rect">
            <a:avLst/>
          </a:prstGeom>
        </p:spPr>
      </p:pic>
    </p:spTree>
    <p:extLst>
      <p:ext uri="{BB962C8B-B14F-4D97-AF65-F5344CB8AC3E}">
        <p14:creationId xmlns:p14="http://schemas.microsoft.com/office/powerpoint/2010/main" val="3867842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3A1F51-F9F4-7DDE-F120-BCD920164646}"/>
              </a:ext>
            </a:extLst>
          </p:cNvPr>
          <p:cNvPicPr>
            <a:picLocks noChangeAspect="1"/>
          </p:cNvPicPr>
          <p:nvPr/>
        </p:nvPicPr>
        <p:blipFill rotWithShape="1">
          <a:blip r:embed="rId3"/>
          <a:srcRect l="1778" r="1" b="1"/>
          <a:stretch/>
        </p:blipFill>
        <p:spPr>
          <a:xfrm>
            <a:off x="20" y="10"/>
            <a:ext cx="12191980" cy="6857990"/>
          </a:xfrm>
          <a:prstGeom prst="rect">
            <a:avLst/>
          </a:prstGeom>
        </p:spPr>
      </p:pic>
    </p:spTree>
    <p:extLst>
      <p:ext uri="{BB962C8B-B14F-4D97-AF65-F5344CB8AC3E}">
        <p14:creationId xmlns:p14="http://schemas.microsoft.com/office/powerpoint/2010/main" val="559903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8B3D7E2-0BBD-3DFB-1A03-00D784218AAF}"/>
              </a:ext>
            </a:extLst>
          </p:cNvPr>
          <p:cNvPicPr>
            <a:picLocks noChangeAspect="1"/>
          </p:cNvPicPr>
          <p:nvPr/>
        </p:nvPicPr>
        <p:blipFill rotWithShape="1">
          <a:blip r:embed="rId3"/>
          <a:srcRect l="2546" r="2344" b="1"/>
          <a:stretch/>
        </p:blipFill>
        <p:spPr>
          <a:xfrm>
            <a:off x="20" y="10"/>
            <a:ext cx="12191980" cy="6857990"/>
          </a:xfrm>
          <a:prstGeom prst="rect">
            <a:avLst/>
          </a:prstGeom>
        </p:spPr>
      </p:pic>
    </p:spTree>
    <p:extLst>
      <p:ext uri="{BB962C8B-B14F-4D97-AF65-F5344CB8AC3E}">
        <p14:creationId xmlns:p14="http://schemas.microsoft.com/office/powerpoint/2010/main" val="1782186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66EA9DF-50CA-3899-65F4-CB411839EFE7}"/>
              </a:ext>
            </a:extLst>
          </p:cNvPr>
          <p:cNvPicPr>
            <a:picLocks noChangeAspect="1"/>
          </p:cNvPicPr>
          <p:nvPr/>
        </p:nvPicPr>
        <p:blipFill rotWithShape="1">
          <a:blip r:embed="rId3"/>
          <a:srcRect r="1779" b="1"/>
          <a:stretch/>
        </p:blipFill>
        <p:spPr>
          <a:xfrm>
            <a:off x="20" y="10"/>
            <a:ext cx="12191980" cy="6857990"/>
          </a:xfrm>
          <a:prstGeom prst="rect">
            <a:avLst/>
          </a:prstGeom>
        </p:spPr>
      </p:pic>
    </p:spTree>
    <p:extLst>
      <p:ext uri="{BB962C8B-B14F-4D97-AF65-F5344CB8AC3E}">
        <p14:creationId xmlns:p14="http://schemas.microsoft.com/office/powerpoint/2010/main" val="1166625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E15DDAD-13CB-1049-52B9-9B3620098C1D}"/>
              </a:ext>
            </a:extLst>
          </p:cNvPr>
          <p:cNvPicPr>
            <a:picLocks noChangeAspect="1"/>
          </p:cNvPicPr>
          <p:nvPr/>
        </p:nvPicPr>
        <p:blipFill rotWithShape="1">
          <a:blip r:embed="rId3"/>
          <a:srcRect l="137" r="2530"/>
          <a:stretch/>
        </p:blipFill>
        <p:spPr>
          <a:xfrm>
            <a:off x="20" y="10"/>
            <a:ext cx="12191980" cy="6857990"/>
          </a:xfrm>
          <a:prstGeom prst="rect">
            <a:avLst/>
          </a:prstGeom>
        </p:spPr>
      </p:pic>
    </p:spTree>
    <p:extLst>
      <p:ext uri="{BB962C8B-B14F-4D97-AF65-F5344CB8AC3E}">
        <p14:creationId xmlns:p14="http://schemas.microsoft.com/office/powerpoint/2010/main" val="2386600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2298FBC-735D-413D-DE59-72C4747D1023}"/>
              </a:ext>
            </a:extLst>
          </p:cNvPr>
          <p:cNvPicPr>
            <a:picLocks noChangeAspect="1"/>
          </p:cNvPicPr>
          <p:nvPr/>
        </p:nvPicPr>
        <p:blipFill rotWithShape="1">
          <a:blip r:embed="rId3"/>
          <a:srcRect r="1" b="5832"/>
          <a:stretch/>
        </p:blipFill>
        <p:spPr>
          <a:xfrm>
            <a:off x="643467" y="643467"/>
            <a:ext cx="10905066" cy="5571066"/>
          </a:xfrm>
          <a:prstGeom prst="rect">
            <a:avLst/>
          </a:prstGeom>
        </p:spPr>
      </p:pic>
    </p:spTree>
    <p:extLst>
      <p:ext uri="{BB962C8B-B14F-4D97-AF65-F5344CB8AC3E}">
        <p14:creationId xmlns:p14="http://schemas.microsoft.com/office/powerpoint/2010/main" val="2633369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7572773-EFED-4240-886B-69624490C9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28" name="Picture 27">
              <a:extLst>
                <a:ext uri="{FF2B5EF4-FFF2-40B4-BE49-F238E27FC236}">
                  <a16:creationId xmlns:a16="http://schemas.microsoft.com/office/drawing/2014/main" id="{AA1CA1AF-5204-432F-BD8E-57A786399A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EE3D1EE3-433A-41E2-8487-E98B4F3EC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s-AR"/>
            </a:p>
          </p:txBody>
        </p:sp>
        <p:pic>
          <p:nvPicPr>
            <p:cNvPr id="30" name="Picture 29">
              <a:extLst>
                <a:ext uri="{FF2B5EF4-FFF2-40B4-BE49-F238E27FC236}">
                  <a16:creationId xmlns:a16="http://schemas.microsoft.com/office/drawing/2014/main" id="{80D43889-CB91-4677-AA9D-108C1AFB82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31" name="Picture 30">
              <a:extLst>
                <a:ext uri="{FF2B5EF4-FFF2-40B4-BE49-F238E27FC236}">
                  <a16:creationId xmlns:a16="http://schemas.microsoft.com/office/drawing/2014/main" id="{CA50A65F-E0C2-4FEB-892C-03ACF95DA2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33" name="Straight Connector 32">
            <a:extLst>
              <a:ext uri="{FF2B5EF4-FFF2-40B4-BE49-F238E27FC236}">
                <a16:creationId xmlns:a16="http://schemas.microsoft.com/office/drawing/2014/main" id="{B3C176ED-7D6F-4F56-A1F8-9687B0C631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5" name="Rectangle 34">
            <a:extLst>
              <a:ext uri="{FF2B5EF4-FFF2-40B4-BE49-F238E27FC236}">
                <a16:creationId xmlns:a16="http://schemas.microsoft.com/office/drawing/2014/main" id="{E3AD4808-3E34-4EF9-81E6-DCDD9DD85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40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B947366-3BF4-48C9-9DC5-ACC997949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56" cy="6858000"/>
          </a:xfrm>
          <a:prstGeom prst="rect">
            <a:avLst/>
          </a:prstGeom>
          <a:blipFill>
            <a:blip r:embed="rId5"/>
            <a:stretch>
              <a:fillRect/>
            </a:stretch>
          </a:blipFill>
          <a:ln>
            <a:noFill/>
          </a:ln>
          <a:effectLst>
            <a:innerShdw blurRad="88900" dist="254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A2E1AA39-C5B0-4C69-970E-29EFDD1FDF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9264" y="938687"/>
            <a:ext cx="5879592"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46D681E-013F-4234-9C11-6AE6D8F8CB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9264" y="5854475"/>
            <a:ext cx="5879592"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ítulo 1">
            <a:extLst>
              <a:ext uri="{FF2B5EF4-FFF2-40B4-BE49-F238E27FC236}">
                <a16:creationId xmlns:a16="http://schemas.microsoft.com/office/drawing/2014/main" id="{02173CD5-4C55-046C-A2E2-471F44F35D4E}"/>
              </a:ext>
            </a:extLst>
          </p:cNvPr>
          <p:cNvSpPr>
            <a:spLocks noGrp="1"/>
          </p:cNvSpPr>
          <p:nvPr>
            <p:ph type="title"/>
          </p:nvPr>
        </p:nvSpPr>
        <p:spPr>
          <a:xfrm>
            <a:off x="375709" y="191386"/>
            <a:ext cx="7035184" cy="6422061"/>
          </a:xfrm>
        </p:spPr>
        <p:txBody>
          <a:bodyPr vert="horz" lIns="91440" tIns="45720" rIns="91440" bIns="45720" rtlCol="0" anchor="ctr">
            <a:normAutofit/>
          </a:bodyPr>
          <a:lstStyle/>
          <a:p>
            <a:pPr algn="r">
              <a:lnSpc>
                <a:spcPct val="90000"/>
              </a:lnSpc>
            </a:pPr>
            <a:br>
              <a:rPr lang="en-US" sz="2800" b="1">
                <a:solidFill>
                  <a:srgbClr val="212121"/>
                </a:solidFill>
              </a:rPr>
            </a:br>
            <a:r>
              <a:rPr lang="en-US" sz="2800" b="1">
                <a:solidFill>
                  <a:srgbClr val="212121"/>
                </a:solidFill>
              </a:rPr>
              <a:t>Como deber, existe para el notario el de asesoramiento. </a:t>
            </a:r>
            <a:br>
              <a:rPr lang="en-US" sz="2800" b="1">
                <a:solidFill>
                  <a:srgbClr val="212121"/>
                </a:solidFill>
              </a:rPr>
            </a:br>
            <a:br>
              <a:rPr lang="en-US" sz="2800" b="1">
                <a:solidFill>
                  <a:srgbClr val="212121"/>
                </a:solidFill>
              </a:rPr>
            </a:br>
            <a:r>
              <a:rPr lang="en-US" sz="2800" b="1">
                <a:solidFill>
                  <a:srgbClr val="212121"/>
                </a:solidFill>
              </a:rPr>
              <a:t>El escribano es el profesional del derecho que debe velar por la seguridad de las transacciones y, en este quehacer, el estudio de los antecedentes es una de las más importantes tareas a la hora de certificar la firmeza de un título.</a:t>
            </a:r>
            <a:br>
              <a:rPr lang="en-US" sz="2800" b="1">
                <a:solidFill>
                  <a:srgbClr val="212121"/>
                </a:solidFill>
              </a:rPr>
            </a:br>
            <a:br>
              <a:rPr lang="en-US" sz="2800" b="1">
                <a:solidFill>
                  <a:srgbClr val="212121"/>
                </a:solidFill>
              </a:rPr>
            </a:br>
            <a:r>
              <a:rPr lang="en-US" sz="2800" b="1">
                <a:solidFill>
                  <a:srgbClr val="212121"/>
                </a:solidFill>
              </a:rPr>
              <a:t>La jurisprudencia considera la realización del estudio de títulos como el medio idóneo para configurar la buena fe del subadquirente de buena fe. </a:t>
            </a:r>
            <a:endParaRPr lang="en-US" sz="2800" b="1" dirty="0">
              <a:solidFill>
                <a:srgbClr val="212121"/>
              </a:solidFill>
            </a:endParaRPr>
          </a:p>
        </p:txBody>
      </p:sp>
      <p:sp>
        <p:nvSpPr>
          <p:cNvPr id="24" name="Rectangle 42">
            <a:extLst>
              <a:ext uri="{FF2B5EF4-FFF2-40B4-BE49-F238E27FC236}">
                <a16:creationId xmlns:a16="http://schemas.microsoft.com/office/drawing/2014/main" id="{1307718F-1EFB-462E-B630-D81400286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2772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21E528DA-E171-1924-3849-76F5FD5D43B1}"/>
              </a:ext>
            </a:extLst>
          </p:cNvPr>
          <p:cNvPicPr>
            <a:picLocks noChangeAspect="1"/>
          </p:cNvPicPr>
          <p:nvPr/>
        </p:nvPicPr>
        <p:blipFill rotWithShape="1">
          <a:blip r:embed="rId3"/>
          <a:srcRect b="1747"/>
          <a:stretch/>
        </p:blipFill>
        <p:spPr>
          <a:xfrm>
            <a:off x="20" y="10"/>
            <a:ext cx="12191980" cy="6857990"/>
          </a:xfrm>
          <a:prstGeom prst="rect">
            <a:avLst/>
          </a:prstGeom>
        </p:spPr>
      </p:pic>
    </p:spTree>
    <p:extLst>
      <p:ext uri="{BB962C8B-B14F-4D97-AF65-F5344CB8AC3E}">
        <p14:creationId xmlns:p14="http://schemas.microsoft.com/office/powerpoint/2010/main" val="1635057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79FA484-EFDC-629B-8AC9-1E96EC1CDEA3}"/>
              </a:ext>
            </a:extLst>
          </p:cNvPr>
          <p:cNvPicPr>
            <a:picLocks noChangeAspect="1"/>
          </p:cNvPicPr>
          <p:nvPr/>
        </p:nvPicPr>
        <p:blipFill rotWithShape="1">
          <a:blip r:embed="rId3"/>
          <a:srcRect b="881"/>
          <a:stretch/>
        </p:blipFill>
        <p:spPr>
          <a:xfrm>
            <a:off x="20" y="10"/>
            <a:ext cx="12191980" cy="6857990"/>
          </a:xfrm>
          <a:prstGeom prst="rect">
            <a:avLst/>
          </a:prstGeom>
        </p:spPr>
      </p:pic>
    </p:spTree>
    <p:extLst>
      <p:ext uri="{BB962C8B-B14F-4D97-AF65-F5344CB8AC3E}">
        <p14:creationId xmlns:p14="http://schemas.microsoft.com/office/powerpoint/2010/main" val="3569409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2C8241-A6D0-00A4-F5E3-3D4A2B19CD9D}"/>
              </a:ext>
            </a:extLst>
          </p:cNvPr>
          <p:cNvSpPr>
            <a:spLocks noGrp="1"/>
          </p:cNvSpPr>
          <p:nvPr>
            <p:ph type="title"/>
          </p:nvPr>
        </p:nvSpPr>
        <p:spPr>
          <a:xfrm>
            <a:off x="1295402" y="982132"/>
            <a:ext cx="9601196" cy="1801707"/>
          </a:xfrm>
        </p:spPr>
        <p:txBody>
          <a:bodyPr>
            <a:noAutofit/>
          </a:bodyPr>
          <a:lstStyle/>
          <a:p>
            <a:br>
              <a:rPr lang="es-MX" sz="2400" dirty="0"/>
            </a:br>
            <a:br>
              <a:rPr lang="es-MX" sz="2400" dirty="0"/>
            </a:br>
            <a:br>
              <a:rPr lang="es-MX" sz="2400" dirty="0"/>
            </a:br>
            <a:br>
              <a:rPr lang="es-MX" sz="2400" dirty="0"/>
            </a:br>
            <a:br>
              <a:rPr lang="es-MX" sz="2400" dirty="0"/>
            </a:br>
            <a:br>
              <a:rPr lang="es-MX" sz="2400" dirty="0"/>
            </a:br>
            <a:br>
              <a:rPr lang="es-MX" sz="2400" dirty="0"/>
            </a:br>
            <a:br>
              <a:rPr lang="es-MX" sz="2400" dirty="0"/>
            </a:br>
            <a:br>
              <a:rPr lang="es-MX" sz="2400" dirty="0"/>
            </a:br>
            <a:br>
              <a:rPr lang="es-MX" sz="2400" dirty="0"/>
            </a:br>
            <a:r>
              <a:rPr lang="es-MX" sz="2600" b="1" dirty="0"/>
              <a:t>Cuando se elimine el soporte papel, los originales serán creados digitalmente y bastará entonces con el acceso remoto a dicho soporte.</a:t>
            </a:r>
            <a:br>
              <a:rPr lang="es-MX" sz="2600" b="1" dirty="0"/>
            </a:br>
            <a:br>
              <a:rPr lang="es-MX" sz="2600" b="1" dirty="0"/>
            </a:br>
            <a:r>
              <a:rPr lang="es-MX" sz="2600" b="1" dirty="0"/>
              <a:t>Hoy debemos definir qué valor jurídico le asignamos a esas copias digitales, que no fueron creadas digitalmente sino escaneadas y que representan una fotografía o copia “derivada” de originales que pueden incluso haber sido destruidos.</a:t>
            </a:r>
            <a:br>
              <a:rPr lang="es-MX" sz="2600" b="1" dirty="0"/>
            </a:br>
            <a:endParaRPr lang="es-AR" sz="2400" dirty="0"/>
          </a:p>
        </p:txBody>
      </p:sp>
    </p:spTree>
    <p:extLst>
      <p:ext uri="{BB962C8B-B14F-4D97-AF65-F5344CB8AC3E}">
        <p14:creationId xmlns:p14="http://schemas.microsoft.com/office/powerpoint/2010/main" val="3975421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DDD549F-1DFF-BF08-2FC8-33D40470ACD0}"/>
              </a:ext>
            </a:extLst>
          </p:cNvPr>
          <p:cNvPicPr>
            <a:picLocks noChangeAspect="1"/>
          </p:cNvPicPr>
          <p:nvPr/>
        </p:nvPicPr>
        <p:blipFill rotWithShape="1">
          <a:blip r:embed="rId3"/>
          <a:srcRect b="1747"/>
          <a:stretch/>
        </p:blipFill>
        <p:spPr>
          <a:xfrm>
            <a:off x="20" y="10"/>
            <a:ext cx="12191980" cy="6857990"/>
          </a:xfrm>
          <a:prstGeom prst="rect">
            <a:avLst/>
          </a:prstGeom>
        </p:spPr>
      </p:pic>
    </p:spTree>
    <p:extLst>
      <p:ext uri="{BB962C8B-B14F-4D97-AF65-F5344CB8AC3E}">
        <p14:creationId xmlns:p14="http://schemas.microsoft.com/office/powerpoint/2010/main" val="570314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82000"/>
                <a:lumOff val="18000"/>
              </a:schemeClr>
            </a:gs>
            <a:gs pos="100000">
              <a:schemeClr val="accent1">
                <a:lumMod val="98000"/>
              </a:schemeClr>
            </a:gs>
          </a:gsLst>
          <a:lin ang="5400000" scaled="0"/>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572773-EFED-4240-886B-69624490C9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8" name="Picture 7">
              <a:extLst>
                <a:ext uri="{FF2B5EF4-FFF2-40B4-BE49-F238E27FC236}">
                  <a16:creationId xmlns:a16="http://schemas.microsoft.com/office/drawing/2014/main" id="{AA1CA1AF-5204-432F-BD8E-57A786399A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EE3D1EE3-433A-41E2-8487-E98B4F3EC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s-AR"/>
            </a:p>
          </p:txBody>
        </p:sp>
        <p:pic>
          <p:nvPicPr>
            <p:cNvPr id="10" name="Picture 9">
              <a:extLst>
                <a:ext uri="{FF2B5EF4-FFF2-40B4-BE49-F238E27FC236}">
                  <a16:creationId xmlns:a16="http://schemas.microsoft.com/office/drawing/2014/main" id="{80D43889-CB91-4677-AA9D-108C1AFB82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1" name="Picture 10">
              <a:extLst>
                <a:ext uri="{FF2B5EF4-FFF2-40B4-BE49-F238E27FC236}">
                  <a16:creationId xmlns:a16="http://schemas.microsoft.com/office/drawing/2014/main" id="{CA50A65F-E0C2-4FEB-892C-03ACF95DA2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3" name="Straight Connector 12">
            <a:extLst>
              <a:ext uri="{FF2B5EF4-FFF2-40B4-BE49-F238E27FC236}">
                <a16:creationId xmlns:a16="http://schemas.microsoft.com/office/drawing/2014/main" id="{B3C176ED-7D6F-4F56-A1F8-9687B0C631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C1239C2C-571C-4567-8CC9-3DEECC233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8A5B991-5EC2-4BD6-9C3B-238D6B879C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ítulo 1">
            <a:extLst>
              <a:ext uri="{FF2B5EF4-FFF2-40B4-BE49-F238E27FC236}">
                <a16:creationId xmlns:a16="http://schemas.microsoft.com/office/drawing/2014/main" id="{A62C8241-A6D0-00A4-F5E3-3D4A2B19CD9D}"/>
              </a:ext>
            </a:extLst>
          </p:cNvPr>
          <p:cNvSpPr>
            <a:spLocks noGrp="1"/>
          </p:cNvSpPr>
          <p:nvPr>
            <p:ph type="title"/>
          </p:nvPr>
        </p:nvSpPr>
        <p:spPr>
          <a:xfrm>
            <a:off x="1129020" y="179253"/>
            <a:ext cx="10116775" cy="3474720"/>
          </a:xfrm>
        </p:spPr>
        <p:txBody>
          <a:bodyPr vert="horz" lIns="91440" tIns="45720" rIns="91440" bIns="45720" rtlCol="0" anchor="ctr">
            <a:normAutofit fontScale="90000"/>
          </a:bodyPr>
          <a:lstStyle/>
          <a:p>
            <a:pPr>
              <a:lnSpc>
                <a:spcPct val="90000"/>
              </a:lnSpc>
            </a:pPr>
            <a:br>
              <a:rPr lang="en-US" sz="1500">
                <a:solidFill>
                  <a:srgbClr val="212121"/>
                </a:solidFill>
              </a:rPr>
            </a:br>
            <a:br>
              <a:rPr lang="en-US" sz="1500">
                <a:solidFill>
                  <a:srgbClr val="212121"/>
                </a:solidFill>
              </a:rPr>
            </a:br>
            <a:br>
              <a:rPr lang="en-US" sz="1500">
                <a:solidFill>
                  <a:srgbClr val="212121"/>
                </a:solidFill>
              </a:rPr>
            </a:br>
            <a:br>
              <a:rPr lang="en-US" sz="1500">
                <a:solidFill>
                  <a:srgbClr val="212121"/>
                </a:solidFill>
              </a:rPr>
            </a:br>
            <a:br>
              <a:rPr lang="en-US" sz="1500">
                <a:solidFill>
                  <a:srgbClr val="212121"/>
                </a:solidFill>
              </a:rPr>
            </a:br>
            <a:br>
              <a:rPr lang="en-US" sz="1500">
                <a:solidFill>
                  <a:srgbClr val="212121"/>
                </a:solidFill>
              </a:rPr>
            </a:br>
            <a:br>
              <a:rPr lang="en-US" sz="1500">
                <a:solidFill>
                  <a:srgbClr val="212121"/>
                </a:solidFill>
              </a:rPr>
            </a:br>
            <a:br>
              <a:rPr lang="en-US" sz="1500">
                <a:solidFill>
                  <a:srgbClr val="212121"/>
                </a:solidFill>
              </a:rPr>
            </a:br>
            <a:br>
              <a:rPr lang="en-US" sz="1500">
                <a:solidFill>
                  <a:srgbClr val="212121"/>
                </a:solidFill>
              </a:rPr>
            </a:br>
            <a:br>
              <a:rPr lang="en-US" sz="1500">
                <a:solidFill>
                  <a:srgbClr val="212121"/>
                </a:solidFill>
              </a:rPr>
            </a:br>
            <a:r>
              <a:rPr lang="es-MX" sz="3100" b="1">
                <a:solidFill>
                  <a:srgbClr val="212121"/>
                </a:solidFill>
              </a:rPr>
              <a:t>La progresiva digitalización de los protocolos notariales antiguos es un proceso que se comenzará a realizar en lo inmediato. Para lograr el acceso a su contenido y conocer su existencia, será suficiente con la obtención de una copia digital. </a:t>
            </a:r>
            <a:br>
              <a:rPr lang="es-MX" sz="3100" b="1">
                <a:solidFill>
                  <a:srgbClr val="212121"/>
                </a:solidFill>
              </a:rPr>
            </a:br>
            <a:br>
              <a:rPr lang="en-US" sz="3600">
                <a:solidFill>
                  <a:srgbClr val="212121"/>
                </a:solidFill>
              </a:rPr>
            </a:br>
            <a:r>
              <a:rPr lang="en-US" sz="3100" b="1">
                <a:solidFill>
                  <a:srgbClr val="212121"/>
                </a:solidFill>
              </a:rPr>
              <a:t>El estudio de títulos podrá cumplirse mediante el acceso a copias digitales emitidas por el Archivo de Actuaciones Notariales o expedientes judiciales electrónicos, con el mismo efecto jurídico que el acceso al soporte físico.</a:t>
            </a:r>
            <a:endParaRPr lang="en-US" sz="3100" b="1" dirty="0">
              <a:solidFill>
                <a:srgbClr val="212121"/>
              </a:solidFill>
            </a:endParaRPr>
          </a:p>
        </p:txBody>
      </p:sp>
      <p:pic>
        <p:nvPicPr>
          <p:cNvPr id="19" name="Picture 18">
            <a:extLst>
              <a:ext uri="{FF2B5EF4-FFF2-40B4-BE49-F238E27FC236}">
                <a16:creationId xmlns:a16="http://schemas.microsoft.com/office/drawing/2014/main" id="{3E79E7FF-00E7-4390-BFFA-3909D074A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srcRect l="5622" t="32929" r="5622" b="21272"/>
          <a:stretch/>
        </p:blipFill>
        <p:spPr>
          <a:xfrm>
            <a:off x="5414212" y="4551031"/>
            <a:ext cx="1363576" cy="441158"/>
          </a:xfrm>
          <a:prstGeom prst="rect">
            <a:avLst/>
          </a:prstGeom>
        </p:spPr>
      </p:pic>
    </p:spTree>
    <p:extLst>
      <p:ext uri="{BB962C8B-B14F-4D97-AF65-F5344CB8AC3E}">
        <p14:creationId xmlns:p14="http://schemas.microsoft.com/office/powerpoint/2010/main" val="5920901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A7D84A8-C9C1-29CE-125D-A235BAC265FC}"/>
              </a:ext>
            </a:extLst>
          </p:cNvPr>
          <p:cNvPicPr>
            <a:picLocks noChangeAspect="1"/>
          </p:cNvPicPr>
          <p:nvPr/>
        </p:nvPicPr>
        <p:blipFill rotWithShape="1">
          <a:blip r:embed="rId3"/>
          <a:srcRect l="863" r="1361" b="1"/>
          <a:stretch/>
        </p:blipFill>
        <p:spPr>
          <a:xfrm>
            <a:off x="20" y="10"/>
            <a:ext cx="12191980" cy="6857990"/>
          </a:xfrm>
          <a:prstGeom prst="rect">
            <a:avLst/>
          </a:prstGeom>
        </p:spPr>
      </p:pic>
    </p:spTree>
    <p:extLst>
      <p:ext uri="{BB962C8B-B14F-4D97-AF65-F5344CB8AC3E}">
        <p14:creationId xmlns:p14="http://schemas.microsoft.com/office/powerpoint/2010/main" val="4168615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96041-7714-28ED-8CBD-9B06A8349C17}"/>
              </a:ext>
            </a:extLst>
          </p:cNvPr>
          <p:cNvSpPr>
            <a:spLocks noGrp="1"/>
          </p:cNvSpPr>
          <p:nvPr>
            <p:ph type="title"/>
          </p:nvPr>
        </p:nvSpPr>
        <p:spPr/>
        <p:txBody>
          <a:bodyPr/>
          <a:lstStyle/>
          <a:p>
            <a:pPr algn="ctr"/>
            <a:r>
              <a:rPr lang="es-MX" b="1" dirty="0"/>
              <a:t>OTRAS DEFINICIONES</a:t>
            </a:r>
            <a:endParaRPr lang="es-AR" b="1" dirty="0"/>
          </a:p>
        </p:txBody>
      </p:sp>
      <p:sp>
        <p:nvSpPr>
          <p:cNvPr id="3" name="Marcador de contenido 2">
            <a:extLst>
              <a:ext uri="{FF2B5EF4-FFF2-40B4-BE49-F238E27FC236}">
                <a16:creationId xmlns:a16="http://schemas.microsoft.com/office/drawing/2014/main" id="{F0ADF683-BAF1-B122-C9D4-4C338DF0C55C}"/>
              </a:ext>
            </a:extLst>
          </p:cNvPr>
          <p:cNvSpPr>
            <a:spLocks noGrp="1"/>
          </p:cNvSpPr>
          <p:nvPr>
            <p:ph sz="quarter" idx="13"/>
          </p:nvPr>
        </p:nvSpPr>
        <p:spPr>
          <a:xfrm>
            <a:off x="541867" y="1634065"/>
            <a:ext cx="11117101" cy="4349364"/>
          </a:xfrm>
        </p:spPr>
        <p:txBody>
          <a:bodyPr>
            <a:normAutofit/>
          </a:bodyPr>
          <a:lstStyle/>
          <a:p>
            <a:endParaRPr lang="es-MX" dirty="0"/>
          </a:p>
          <a:p>
            <a:pPr algn="ctr"/>
            <a:r>
              <a:rPr lang="es-MX" sz="2400" b="1" dirty="0"/>
              <a:t>El estudio de títulos, definido por Etchegaray, es:</a:t>
            </a:r>
          </a:p>
          <a:p>
            <a:pPr marL="0" indent="0" algn="ctr">
              <a:buNone/>
            </a:pPr>
            <a:r>
              <a:rPr lang="es-MX" sz="2400" b="1" dirty="0"/>
              <a:t>… la relación de los actos y negocios jurídicos que legitimen al titular de un bien para disponer de éste y así asegurar la eficacia del nuevo negocio que el titular va a realizar.</a:t>
            </a:r>
          </a:p>
          <a:p>
            <a:pPr marL="0" indent="0" algn="ctr">
              <a:buNone/>
            </a:pPr>
            <a:r>
              <a:rPr lang="es-MX" sz="2400" b="1" dirty="0"/>
              <a:t>Esa relación de antecedentes –agrega– debe contener la afirmación de que han sido verificados en sus originales y de que se lo ha hecho durante el lapso de la prescripción máxima, respecto del bien objeto del nuevo negocio.</a:t>
            </a:r>
          </a:p>
          <a:p>
            <a:endParaRPr lang="es-AR" dirty="0"/>
          </a:p>
        </p:txBody>
      </p:sp>
    </p:spTree>
    <p:extLst>
      <p:ext uri="{BB962C8B-B14F-4D97-AF65-F5344CB8AC3E}">
        <p14:creationId xmlns:p14="http://schemas.microsoft.com/office/powerpoint/2010/main" val="2084743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D132893-B2C9-68B1-7D4B-016E4B6D170B}"/>
              </a:ext>
            </a:extLst>
          </p:cNvPr>
          <p:cNvPicPr>
            <a:picLocks noChangeAspect="1"/>
          </p:cNvPicPr>
          <p:nvPr/>
        </p:nvPicPr>
        <p:blipFill rotWithShape="1">
          <a:blip r:embed="rId3"/>
          <a:srcRect l="1333"/>
          <a:stretch/>
        </p:blipFill>
        <p:spPr>
          <a:xfrm>
            <a:off x="20" y="10"/>
            <a:ext cx="12191980" cy="6857990"/>
          </a:xfrm>
          <a:prstGeom prst="rect">
            <a:avLst/>
          </a:prstGeom>
        </p:spPr>
      </p:pic>
    </p:spTree>
    <p:extLst>
      <p:ext uri="{BB962C8B-B14F-4D97-AF65-F5344CB8AC3E}">
        <p14:creationId xmlns:p14="http://schemas.microsoft.com/office/powerpoint/2010/main" val="2660436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B4123CF-C71D-2BB7-21E5-F6B075D4FA10}"/>
              </a:ext>
            </a:extLst>
          </p:cNvPr>
          <p:cNvPicPr>
            <a:picLocks noChangeAspect="1"/>
          </p:cNvPicPr>
          <p:nvPr/>
        </p:nvPicPr>
        <p:blipFill rotWithShape="1">
          <a:blip r:embed="rId3"/>
          <a:srcRect r="1" b="4727"/>
          <a:stretch/>
        </p:blipFill>
        <p:spPr>
          <a:xfrm>
            <a:off x="486138" y="488137"/>
            <a:ext cx="11227442" cy="5883295"/>
          </a:xfrm>
          <a:prstGeom prst="rect">
            <a:avLst/>
          </a:prstGeom>
        </p:spPr>
      </p:pic>
    </p:spTree>
    <p:extLst>
      <p:ext uri="{BB962C8B-B14F-4D97-AF65-F5344CB8AC3E}">
        <p14:creationId xmlns:p14="http://schemas.microsoft.com/office/powerpoint/2010/main" val="2871553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3B83BA5-B81C-B265-6FBA-58EAB602F9F8}"/>
              </a:ext>
            </a:extLst>
          </p:cNvPr>
          <p:cNvPicPr>
            <a:picLocks noChangeAspect="1"/>
          </p:cNvPicPr>
          <p:nvPr/>
        </p:nvPicPr>
        <p:blipFill rotWithShape="1">
          <a:blip r:embed="rId3"/>
          <a:srcRect r="3112" b="1"/>
          <a:stretch/>
        </p:blipFill>
        <p:spPr>
          <a:xfrm>
            <a:off x="20" y="10"/>
            <a:ext cx="12191980" cy="6857990"/>
          </a:xfrm>
          <a:prstGeom prst="rect">
            <a:avLst/>
          </a:prstGeom>
        </p:spPr>
      </p:pic>
    </p:spTree>
    <p:extLst>
      <p:ext uri="{BB962C8B-B14F-4D97-AF65-F5344CB8AC3E}">
        <p14:creationId xmlns:p14="http://schemas.microsoft.com/office/powerpoint/2010/main" val="2857367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3655C7-5B8F-1A58-2FA3-52750A52B473}"/>
              </a:ext>
            </a:extLst>
          </p:cNvPr>
          <p:cNvPicPr>
            <a:picLocks noChangeAspect="1"/>
          </p:cNvPicPr>
          <p:nvPr/>
        </p:nvPicPr>
        <p:blipFill rotWithShape="1">
          <a:blip r:embed="rId3"/>
          <a:srcRect t="1965" r="1" b="4879"/>
          <a:stretch/>
        </p:blipFill>
        <p:spPr>
          <a:xfrm>
            <a:off x="486138" y="488137"/>
            <a:ext cx="11227442" cy="5883295"/>
          </a:xfrm>
          <a:prstGeom prst="rect">
            <a:avLst/>
          </a:prstGeom>
        </p:spPr>
      </p:pic>
    </p:spTree>
    <p:extLst>
      <p:ext uri="{BB962C8B-B14F-4D97-AF65-F5344CB8AC3E}">
        <p14:creationId xmlns:p14="http://schemas.microsoft.com/office/powerpoint/2010/main" val="308901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A51A67A-32A8-6C8F-F06F-6E8D1B9F2348}"/>
              </a:ext>
            </a:extLst>
          </p:cNvPr>
          <p:cNvPicPr>
            <a:picLocks noChangeAspect="1"/>
          </p:cNvPicPr>
          <p:nvPr/>
        </p:nvPicPr>
        <p:blipFill rotWithShape="1">
          <a:blip r:embed="rId3"/>
          <a:srcRect l="1537" r="1575" b="1"/>
          <a:stretch/>
        </p:blipFill>
        <p:spPr>
          <a:xfrm>
            <a:off x="20" y="10"/>
            <a:ext cx="12191980" cy="6857990"/>
          </a:xfrm>
          <a:prstGeom prst="rect">
            <a:avLst/>
          </a:prstGeom>
        </p:spPr>
      </p:pic>
    </p:spTree>
    <p:extLst>
      <p:ext uri="{BB962C8B-B14F-4D97-AF65-F5344CB8AC3E}">
        <p14:creationId xmlns:p14="http://schemas.microsoft.com/office/powerpoint/2010/main" val="78804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AC46182-8C14-90B6-852F-580F20CE768F}"/>
              </a:ext>
            </a:extLst>
          </p:cNvPr>
          <p:cNvPicPr>
            <a:picLocks noChangeAspect="1"/>
          </p:cNvPicPr>
          <p:nvPr/>
        </p:nvPicPr>
        <p:blipFill rotWithShape="1">
          <a:blip r:embed="rId3"/>
          <a:srcRect b="1747"/>
          <a:stretch/>
        </p:blipFill>
        <p:spPr>
          <a:xfrm>
            <a:off x="20" y="10"/>
            <a:ext cx="12191980" cy="6857990"/>
          </a:xfrm>
          <a:prstGeom prst="rect">
            <a:avLst/>
          </a:prstGeom>
        </p:spPr>
      </p:pic>
    </p:spTree>
    <p:extLst>
      <p:ext uri="{BB962C8B-B14F-4D97-AF65-F5344CB8AC3E}">
        <p14:creationId xmlns:p14="http://schemas.microsoft.com/office/powerpoint/2010/main" val="261116318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580</TotalTime>
  <Words>340</Words>
  <Application>Microsoft Office PowerPoint</Application>
  <PresentationFormat>Panorámica</PresentationFormat>
  <Paragraphs>8</Paragraphs>
  <Slides>21</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21</vt:i4>
      </vt:variant>
    </vt:vector>
  </HeadingPairs>
  <TitlesOfParts>
    <vt:vector size="24" baseType="lpstr">
      <vt:lpstr>Arial</vt:lpstr>
      <vt:lpstr>Garamond</vt:lpstr>
      <vt:lpstr>Orgánico</vt:lpstr>
      <vt:lpstr>Presentación de PowerPoint</vt:lpstr>
      <vt:lpstr>Presentación de PowerPoint</vt:lpstr>
      <vt:lpstr>OTRAS DEFINICIONES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Como deber, existe para el notario el de asesoramiento.   El escribano es el profesional del derecho que debe velar por la seguridad de las transacciones y, en este quehacer, el estudio de los antecedentes es una de las más importantes tareas a la hora de certificar la firmeza de un título.  La jurisprudencia considera la realización del estudio de títulos como el medio idóneo para configurar la buena fe del subadquirente de buena fe. </vt:lpstr>
      <vt:lpstr>Presentación de PowerPoint</vt:lpstr>
      <vt:lpstr>Presentación de PowerPoint</vt:lpstr>
      <vt:lpstr>          Cuando se elimine el soporte papel, los originales serán creados digitalmente y bastará entonces con el acceso remoto a dicho soporte.  Hoy debemos definir qué valor jurídico le asignamos a esas copias digitales, que no fueron creadas digitalmente sino escaneadas y que representan una fotografía o copia “derivada” de originales que pueden incluso haber sido destruidos. </vt:lpstr>
      <vt:lpstr>          La progresiva digitalización de los protocolos notariales antiguos es un proceso que se comenzará a realizar en lo inmediato. Para lograr el acceso a su contenido y conocer su existencia, será suficiente con la obtención de una copia digital.   El estudio de títulos podrá cumplirse mediante el acceso a copias digitales emitidas por el Archivo de Actuaciones Notariales o expedientes judiciales electrónicos, con el mismo efecto jurídico que el acceso al soporte físico.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8 ESTUDIO DE TÍTULOS</dc:title>
  <dc:creator>Yanina Beatriz Guiñazu</dc:creator>
  <cp:lastModifiedBy>Carmen Sierra</cp:lastModifiedBy>
  <cp:revision>11</cp:revision>
  <dcterms:created xsi:type="dcterms:W3CDTF">2023-08-05T11:58:22Z</dcterms:created>
  <dcterms:modified xsi:type="dcterms:W3CDTF">2023-10-30T10:23:57Z</dcterms:modified>
</cp:coreProperties>
</file>