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4" r:id="rId1"/>
  </p:sldMasterIdLst>
  <p:sldIdLst>
    <p:sldId id="256" r:id="rId2"/>
    <p:sldId id="303" r:id="rId3"/>
    <p:sldId id="275" r:id="rId4"/>
    <p:sldId id="281" r:id="rId5"/>
    <p:sldId id="257" r:id="rId6"/>
    <p:sldId id="258" r:id="rId7"/>
    <p:sldId id="259" r:id="rId8"/>
    <p:sldId id="260" r:id="rId9"/>
    <p:sldId id="261" r:id="rId10"/>
    <p:sldId id="262" r:id="rId11"/>
    <p:sldId id="277" r:id="rId12"/>
    <p:sldId id="276" r:id="rId13"/>
    <p:sldId id="263" r:id="rId14"/>
    <p:sldId id="264" r:id="rId15"/>
    <p:sldId id="265" r:id="rId16"/>
    <p:sldId id="266" r:id="rId17"/>
    <p:sldId id="274" r:id="rId18"/>
    <p:sldId id="267" r:id="rId19"/>
    <p:sldId id="268" r:id="rId20"/>
    <p:sldId id="269" r:id="rId21"/>
    <p:sldId id="278" r:id="rId22"/>
    <p:sldId id="285" r:id="rId23"/>
    <p:sldId id="304" r:id="rId24"/>
    <p:sldId id="279" r:id="rId25"/>
    <p:sldId id="284" r:id="rId26"/>
    <p:sldId id="283" r:id="rId27"/>
    <p:sldId id="282" r:id="rId28"/>
    <p:sldId id="298" r:id="rId29"/>
    <p:sldId id="299" r:id="rId30"/>
    <p:sldId id="300" r:id="rId31"/>
    <p:sldId id="301" r:id="rId32"/>
    <p:sldId id="302" r:id="rId33"/>
    <p:sldId id="286" r:id="rId34"/>
    <p:sldId id="288" r:id="rId35"/>
    <p:sldId id="289" r:id="rId36"/>
    <p:sldId id="270" r:id="rId37"/>
    <p:sldId id="271" r:id="rId38"/>
    <p:sldId id="272" r:id="rId39"/>
    <p:sldId id="273" r:id="rId40"/>
    <p:sldId id="293" r:id="rId41"/>
    <p:sldId id="294" r:id="rId42"/>
    <p:sldId id="295" r:id="rId43"/>
    <p:sldId id="296" r:id="rId44"/>
    <p:sldId id="29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1" autoAdjust="0"/>
    <p:restoredTop sz="94660"/>
  </p:normalViewPr>
  <p:slideViewPr>
    <p:cSldViewPr snapToGrid="0">
      <p:cViewPr varScale="1">
        <p:scale>
          <a:sx n="67" d="100"/>
          <a:sy n="67" d="100"/>
        </p:scale>
        <p:origin x="7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ana Soledad Nahir Garcia" userId="2a55d410503801be" providerId="LiveId" clId="{4BDC03DF-4C56-4379-A1D4-ECFD6AA2C474}"/>
    <pc:docChg chg="undo custSel addSld delSld modSld sldOrd">
      <pc:chgData name="Luciana Soledad Nahir Garcia" userId="2a55d410503801be" providerId="LiveId" clId="{4BDC03DF-4C56-4379-A1D4-ECFD6AA2C474}" dt="2022-09-28T18:14:03.495" v="396"/>
      <pc:docMkLst>
        <pc:docMk/>
      </pc:docMkLst>
      <pc:sldChg chg="modSp mod addAnim delAnim modAnim">
        <pc:chgData name="Luciana Soledad Nahir Garcia" userId="2a55d410503801be" providerId="LiveId" clId="{4BDC03DF-4C56-4379-A1D4-ECFD6AA2C474}" dt="2022-09-28T17:28:33.642" v="319" actId="20577"/>
        <pc:sldMkLst>
          <pc:docMk/>
          <pc:sldMk cId="1496466639" sldId="256"/>
        </pc:sldMkLst>
        <pc:spChg chg="mod">
          <ac:chgData name="Luciana Soledad Nahir Garcia" userId="2a55d410503801be" providerId="LiveId" clId="{4BDC03DF-4C56-4379-A1D4-ECFD6AA2C474}" dt="2022-09-28T17:28:33.642" v="319" actId="20577"/>
          <ac:spMkLst>
            <pc:docMk/>
            <pc:sldMk cId="1496466639" sldId="256"/>
            <ac:spMk id="2" creationId="{00000000-0000-0000-0000-000000000000}"/>
          </ac:spMkLst>
        </pc:spChg>
        <pc:picChg chg="mod">
          <ac:chgData name="Luciana Soledad Nahir Garcia" userId="2a55d410503801be" providerId="LiveId" clId="{4BDC03DF-4C56-4379-A1D4-ECFD6AA2C474}" dt="2022-09-28T13:54:02.677" v="309" actId="1076"/>
          <ac:picMkLst>
            <pc:docMk/>
            <pc:sldMk cId="1496466639" sldId="256"/>
            <ac:picMk id="4" creationId="{00000000-0000-0000-0000-000000000000}"/>
          </ac:picMkLst>
        </pc:picChg>
      </pc:sldChg>
      <pc:sldChg chg="modSp mod">
        <pc:chgData name="Luciana Soledad Nahir Garcia" userId="2a55d410503801be" providerId="LiveId" clId="{4BDC03DF-4C56-4379-A1D4-ECFD6AA2C474}" dt="2022-09-27T01:30:15.387" v="50" actId="113"/>
        <pc:sldMkLst>
          <pc:docMk/>
          <pc:sldMk cId="2811873658" sldId="258"/>
        </pc:sldMkLst>
        <pc:spChg chg="mod">
          <ac:chgData name="Luciana Soledad Nahir Garcia" userId="2a55d410503801be" providerId="LiveId" clId="{4BDC03DF-4C56-4379-A1D4-ECFD6AA2C474}" dt="2022-09-27T01:30:15.387" v="50" actId="113"/>
          <ac:spMkLst>
            <pc:docMk/>
            <pc:sldMk cId="2811873658" sldId="258"/>
            <ac:spMk id="4" creationId="{00000000-0000-0000-0000-000000000000}"/>
          </ac:spMkLst>
        </pc:spChg>
      </pc:sldChg>
      <pc:sldChg chg="modSp mod">
        <pc:chgData name="Luciana Soledad Nahir Garcia" userId="2a55d410503801be" providerId="LiveId" clId="{4BDC03DF-4C56-4379-A1D4-ECFD6AA2C474}" dt="2022-09-27T01:28:36.821" v="44" actId="207"/>
        <pc:sldMkLst>
          <pc:docMk/>
          <pc:sldMk cId="2696687920" sldId="261"/>
        </pc:sldMkLst>
        <pc:spChg chg="mod">
          <ac:chgData name="Luciana Soledad Nahir Garcia" userId="2a55d410503801be" providerId="LiveId" clId="{4BDC03DF-4C56-4379-A1D4-ECFD6AA2C474}" dt="2022-09-27T01:28:36.821" v="44" actId="207"/>
          <ac:spMkLst>
            <pc:docMk/>
            <pc:sldMk cId="2696687920" sldId="261"/>
            <ac:spMk id="2" creationId="{00000000-0000-0000-0000-000000000000}"/>
          </ac:spMkLst>
        </pc:spChg>
      </pc:sldChg>
      <pc:sldChg chg="modSp mod">
        <pc:chgData name="Luciana Soledad Nahir Garcia" userId="2a55d410503801be" providerId="LiveId" clId="{4BDC03DF-4C56-4379-A1D4-ECFD6AA2C474}" dt="2022-09-27T12:43:48.632" v="300" actId="27636"/>
        <pc:sldMkLst>
          <pc:docMk/>
          <pc:sldMk cId="94364479" sldId="263"/>
        </pc:sldMkLst>
        <pc:spChg chg="mod">
          <ac:chgData name="Luciana Soledad Nahir Garcia" userId="2a55d410503801be" providerId="LiveId" clId="{4BDC03DF-4C56-4379-A1D4-ECFD6AA2C474}" dt="2022-09-27T12:43:48.632" v="300" actId="27636"/>
          <ac:spMkLst>
            <pc:docMk/>
            <pc:sldMk cId="94364479" sldId="263"/>
            <ac:spMk id="3" creationId="{00000000-0000-0000-0000-000000000000}"/>
          </ac:spMkLst>
        </pc:spChg>
      </pc:sldChg>
      <pc:sldChg chg="modSp mod">
        <pc:chgData name="Luciana Soledad Nahir Garcia" userId="2a55d410503801be" providerId="LiveId" clId="{4BDC03DF-4C56-4379-A1D4-ECFD6AA2C474}" dt="2022-09-27T12:44:09.506" v="302" actId="27636"/>
        <pc:sldMkLst>
          <pc:docMk/>
          <pc:sldMk cId="1535118192" sldId="264"/>
        </pc:sldMkLst>
        <pc:spChg chg="mod">
          <ac:chgData name="Luciana Soledad Nahir Garcia" userId="2a55d410503801be" providerId="LiveId" clId="{4BDC03DF-4C56-4379-A1D4-ECFD6AA2C474}" dt="2022-09-27T12:44:09.506" v="302" actId="27636"/>
          <ac:spMkLst>
            <pc:docMk/>
            <pc:sldMk cId="1535118192" sldId="264"/>
            <ac:spMk id="3" creationId="{00000000-0000-0000-0000-000000000000}"/>
          </ac:spMkLst>
        </pc:spChg>
      </pc:sldChg>
      <pc:sldChg chg="ord">
        <pc:chgData name="Luciana Soledad Nahir Garcia" userId="2a55d410503801be" providerId="LiveId" clId="{4BDC03DF-4C56-4379-A1D4-ECFD6AA2C474}" dt="2022-09-28T18:14:03.495" v="396"/>
        <pc:sldMkLst>
          <pc:docMk/>
          <pc:sldMk cId="3253223158" sldId="272"/>
        </pc:sldMkLst>
      </pc:sldChg>
      <pc:sldChg chg="modSp mod">
        <pc:chgData name="Luciana Soledad Nahir Garcia" userId="2a55d410503801be" providerId="LiveId" clId="{4BDC03DF-4C56-4379-A1D4-ECFD6AA2C474}" dt="2022-09-28T17:55:21.453" v="354" actId="20577"/>
        <pc:sldMkLst>
          <pc:docMk/>
          <pc:sldMk cId="1981177572" sldId="274"/>
        </pc:sldMkLst>
        <pc:spChg chg="mod">
          <ac:chgData name="Luciana Soledad Nahir Garcia" userId="2a55d410503801be" providerId="LiveId" clId="{4BDC03DF-4C56-4379-A1D4-ECFD6AA2C474}" dt="2022-09-28T17:55:21.453" v="354" actId="20577"/>
          <ac:spMkLst>
            <pc:docMk/>
            <pc:sldMk cId="1981177572" sldId="274"/>
            <ac:spMk id="3" creationId="{00000000-0000-0000-0000-000000000000}"/>
          </ac:spMkLst>
        </pc:spChg>
      </pc:sldChg>
      <pc:sldChg chg="modSp mod">
        <pc:chgData name="Luciana Soledad Nahir Garcia" userId="2a55d410503801be" providerId="LiveId" clId="{4BDC03DF-4C56-4379-A1D4-ECFD6AA2C474}" dt="2022-09-27T12:43:10.902" v="298" actId="27636"/>
        <pc:sldMkLst>
          <pc:docMk/>
          <pc:sldMk cId="3745219046" sldId="275"/>
        </pc:sldMkLst>
        <pc:spChg chg="mod">
          <ac:chgData name="Luciana Soledad Nahir Garcia" userId="2a55d410503801be" providerId="LiveId" clId="{4BDC03DF-4C56-4379-A1D4-ECFD6AA2C474}" dt="2022-09-27T12:43:10.902" v="298" actId="27636"/>
          <ac:spMkLst>
            <pc:docMk/>
            <pc:sldMk cId="3745219046" sldId="275"/>
            <ac:spMk id="3" creationId="{00000000-0000-0000-0000-000000000000}"/>
          </ac:spMkLst>
        </pc:spChg>
      </pc:sldChg>
      <pc:sldChg chg="addSp delSp modSp mod">
        <pc:chgData name="Luciana Soledad Nahir Garcia" userId="2a55d410503801be" providerId="LiveId" clId="{4BDC03DF-4C56-4379-A1D4-ECFD6AA2C474}" dt="2022-09-27T01:13:25.468" v="41" actId="20577"/>
        <pc:sldMkLst>
          <pc:docMk/>
          <pc:sldMk cId="3571383194" sldId="278"/>
        </pc:sldMkLst>
        <pc:spChg chg="mod">
          <ac:chgData name="Luciana Soledad Nahir Garcia" userId="2a55d410503801be" providerId="LiveId" clId="{4BDC03DF-4C56-4379-A1D4-ECFD6AA2C474}" dt="2022-09-27T01:13:25.468" v="41" actId="20577"/>
          <ac:spMkLst>
            <pc:docMk/>
            <pc:sldMk cId="3571383194" sldId="278"/>
            <ac:spMk id="2" creationId="{00000000-0000-0000-0000-000000000000}"/>
          </ac:spMkLst>
        </pc:spChg>
        <pc:spChg chg="add mod">
          <ac:chgData name="Luciana Soledad Nahir Garcia" userId="2a55d410503801be" providerId="LiveId" clId="{4BDC03DF-4C56-4379-A1D4-ECFD6AA2C474}" dt="2022-09-27T01:13:20.313" v="38" actId="1076"/>
          <ac:spMkLst>
            <pc:docMk/>
            <pc:sldMk cId="3571383194" sldId="278"/>
            <ac:spMk id="5" creationId="{3C18870A-DDB3-9CD9-9562-AFBC5B6AC5C3}"/>
          </ac:spMkLst>
        </pc:spChg>
        <pc:picChg chg="del">
          <ac:chgData name="Luciana Soledad Nahir Garcia" userId="2a55d410503801be" providerId="LiveId" clId="{4BDC03DF-4C56-4379-A1D4-ECFD6AA2C474}" dt="2022-09-27T01:10:38.601" v="0" actId="478"/>
          <ac:picMkLst>
            <pc:docMk/>
            <pc:sldMk cId="3571383194" sldId="278"/>
            <ac:picMk id="4" creationId="{00000000-0000-0000-0000-000000000000}"/>
          </ac:picMkLst>
        </pc:picChg>
      </pc:sldChg>
      <pc:sldChg chg="modSp mod">
        <pc:chgData name="Luciana Soledad Nahir Garcia" userId="2a55d410503801be" providerId="LiveId" clId="{4BDC03DF-4C56-4379-A1D4-ECFD6AA2C474}" dt="2022-09-28T17:56:44.470" v="394" actId="20577"/>
        <pc:sldMkLst>
          <pc:docMk/>
          <pc:sldMk cId="991920583" sldId="285"/>
        </pc:sldMkLst>
        <pc:spChg chg="mod">
          <ac:chgData name="Luciana Soledad Nahir Garcia" userId="2a55d410503801be" providerId="LiveId" clId="{4BDC03DF-4C56-4379-A1D4-ECFD6AA2C474}" dt="2022-09-28T17:56:44.470" v="394" actId="20577"/>
          <ac:spMkLst>
            <pc:docMk/>
            <pc:sldMk cId="991920583" sldId="285"/>
            <ac:spMk id="3" creationId="{00000000-0000-0000-0000-000000000000}"/>
          </ac:spMkLst>
        </pc:spChg>
      </pc:sldChg>
      <pc:sldChg chg="addSp delSp modSp mod">
        <pc:chgData name="Luciana Soledad Nahir Garcia" userId="2a55d410503801be" providerId="LiveId" clId="{4BDC03DF-4C56-4379-A1D4-ECFD6AA2C474}" dt="2022-09-27T12:35:59.998" v="293" actId="1076"/>
        <pc:sldMkLst>
          <pc:docMk/>
          <pc:sldMk cId="2624272384" sldId="288"/>
        </pc:sldMkLst>
        <pc:spChg chg="del">
          <ac:chgData name="Luciana Soledad Nahir Garcia" userId="2a55d410503801be" providerId="LiveId" clId="{4BDC03DF-4C56-4379-A1D4-ECFD6AA2C474}" dt="2022-09-27T12:33:49.949" v="277"/>
          <ac:spMkLst>
            <pc:docMk/>
            <pc:sldMk cId="2624272384" sldId="288"/>
            <ac:spMk id="8" creationId="{18DB3809-3EB7-B2AD-B72B-4D716DBF9AFB}"/>
          </ac:spMkLst>
        </pc:spChg>
        <pc:picChg chg="add mod">
          <ac:chgData name="Luciana Soledad Nahir Garcia" userId="2a55d410503801be" providerId="LiveId" clId="{4BDC03DF-4C56-4379-A1D4-ECFD6AA2C474}" dt="2022-09-27T12:35:59.998" v="293" actId="1076"/>
          <ac:picMkLst>
            <pc:docMk/>
            <pc:sldMk cId="2624272384" sldId="288"/>
            <ac:picMk id="9" creationId="{1BAB7CAC-B843-2F33-5A7E-18B21A8AEC66}"/>
          </ac:picMkLst>
        </pc:picChg>
      </pc:sldChg>
      <pc:sldChg chg="modSp mod">
        <pc:chgData name="Luciana Soledad Nahir Garcia" userId="2a55d410503801be" providerId="LiveId" clId="{4BDC03DF-4C56-4379-A1D4-ECFD6AA2C474}" dt="2022-09-27T12:33:15.287" v="276" actId="14100"/>
        <pc:sldMkLst>
          <pc:docMk/>
          <pc:sldMk cId="228463985" sldId="298"/>
        </pc:sldMkLst>
        <pc:picChg chg="mod">
          <ac:chgData name="Luciana Soledad Nahir Garcia" userId="2a55d410503801be" providerId="LiveId" clId="{4BDC03DF-4C56-4379-A1D4-ECFD6AA2C474}" dt="2022-09-27T12:33:15.287" v="276" actId="14100"/>
          <ac:picMkLst>
            <pc:docMk/>
            <pc:sldMk cId="228463985" sldId="298"/>
            <ac:picMk id="2" creationId="{756C172B-64EA-8DDF-53D4-363AB62C0A15}"/>
          </ac:picMkLst>
        </pc:picChg>
      </pc:sldChg>
      <pc:sldChg chg="modSp mod">
        <pc:chgData name="Luciana Soledad Nahir Garcia" userId="2a55d410503801be" providerId="LiveId" clId="{4BDC03DF-4C56-4379-A1D4-ECFD6AA2C474}" dt="2022-09-27T12:44:32.626" v="305" actId="1076"/>
        <pc:sldMkLst>
          <pc:docMk/>
          <pc:sldMk cId="3061170014" sldId="300"/>
        </pc:sldMkLst>
        <pc:picChg chg="mod">
          <ac:chgData name="Luciana Soledad Nahir Garcia" userId="2a55d410503801be" providerId="LiveId" clId="{4BDC03DF-4C56-4379-A1D4-ECFD6AA2C474}" dt="2022-09-27T12:44:32.626" v="305" actId="1076"/>
          <ac:picMkLst>
            <pc:docMk/>
            <pc:sldMk cId="3061170014" sldId="300"/>
            <ac:picMk id="2" creationId="{137373F3-D776-8BF8-59C1-11895F614B0F}"/>
          </ac:picMkLst>
        </pc:picChg>
      </pc:sldChg>
      <pc:sldChg chg="new del">
        <pc:chgData name="Luciana Soledad Nahir Garcia" userId="2a55d410503801be" providerId="LiveId" clId="{4BDC03DF-4C56-4379-A1D4-ECFD6AA2C474}" dt="2022-09-27T12:23:41.884" v="165" actId="47"/>
        <pc:sldMkLst>
          <pc:docMk/>
          <pc:sldMk cId="875557721" sldId="303"/>
        </pc:sldMkLst>
      </pc:sldChg>
      <pc:sldChg chg="addSp modSp new mod ord">
        <pc:chgData name="Luciana Soledad Nahir Garcia" userId="2a55d410503801be" providerId="LiveId" clId="{4BDC03DF-4C56-4379-A1D4-ECFD6AA2C474}" dt="2022-09-27T12:26:08.052" v="192" actId="115"/>
        <pc:sldMkLst>
          <pc:docMk/>
          <pc:sldMk cId="1310671927" sldId="303"/>
        </pc:sldMkLst>
        <pc:spChg chg="add mod">
          <ac:chgData name="Luciana Soledad Nahir Garcia" userId="2a55d410503801be" providerId="LiveId" clId="{4BDC03DF-4C56-4379-A1D4-ECFD6AA2C474}" dt="2022-09-27T12:26:08.052" v="192" actId="115"/>
          <ac:spMkLst>
            <pc:docMk/>
            <pc:sldMk cId="1310671927" sldId="303"/>
            <ac:spMk id="3" creationId="{41B024F1-3D14-CFD8-EB3A-A8B0C81646B3}"/>
          </ac:spMkLst>
        </pc:spChg>
      </pc:sldChg>
      <pc:sldChg chg="modSp new mod">
        <pc:chgData name="Luciana Soledad Nahir Garcia" userId="2a55d410503801be" providerId="LiveId" clId="{4BDC03DF-4C56-4379-A1D4-ECFD6AA2C474}" dt="2022-09-27T12:32:37.752" v="273" actId="255"/>
        <pc:sldMkLst>
          <pc:docMk/>
          <pc:sldMk cId="996297527" sldId="304"/>
        </pc:sldMkLst>
        <pc:spChg chg="mod">
          <ac:chgData name="Luciana Soledad Nahir Garcia" userId="2a55d410503801be" providerId="LiveId" clId="{4BDC03DF-4C56-4379-A1D4-ECFD6AA2C474}" dt="2022-09-27T12:30:15.084" v="234" actId="20577"/>
          <ac:spMkLst>
            <pc:docMk/>
            <pc:sldMk cId="996297527" sldId="304"/>
            <ac:spMk id="2" creationId="{80BB0723-6C1E-929D-154E-736E30396990}"/>
          </ac:spMkLst>
        </pc:spChg>
        <pc:spChg chg="mod">
          <ac:chgData name="Luciana Soledad Nahir Garcia" userId="2a55d410503801be" providerId="LiveId" clId="{4BDC03DF-4C56-4379-A1D4-ECFD6AA2C474}" dt="2022-09-27T12:32:37.752" v="273" actId="255"/>
          <ac:spMkLst>
            <pc:docMk/>
            <pc:sldMk cId="996297527" sldId="304"/>
            <ac:spMk id="3" creationId="{C9870E0D-FAA1-AB8A-26F1-E590A336A741}"/>
          </ac:spMkLst>
        </pc:spChg>
      </pc:sldChg>
      <pc:sldChg chg="modSp new del mod">
        <pc:chgData name="Luciana Soledad Nahir Garcia" userId="2a55d410503801be" providerId="LiveId" clId="{4BDC03DF-4C56-4379-A1D4-ECFD6AA2C474}" dt="2022-09-27T12:28:42.360" v="222" actId="47"/>
        <pc:sldMkLst>
          <pc:docMk/>
          <pc:sldMk cId="2386860025" sldId="304"/>
        </pc:sldMkLst>
        <pc:spChg chg="mod">
          <ac:chgData name="Luciana Soledad Nahir Garcia" userId="2a55d410503801be" providerId="LiveId" clId="{4BDC03DF-4C56-4379-A1D4-ECFD6AA2C474}" dt="2022-09-27T12:28:33.410" v="221" actId="20577"/>
          <ac:spMkLst>
            <pc:docMk/>
            <pc:sldMk cId="2386860025" sldId="304"/>
            <ac:spMk id="2" creationId="{59EB8235-CA9F-1CF9-170F-FA27E692710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9/28/2022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5630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BE451C3-0FF4-47C4-B829-773ADF60F88C}"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881960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1907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95652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BE451C3-0FF4-47C4-B829-773ADF60F88C}"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32091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9/28/2022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85728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9/28/2022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74421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13500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435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938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9167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9061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9/28/2022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7798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9/28/2022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106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9/28/2022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6656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1023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23889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9/28/2022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4359046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7853" y="589547"/>
            <a:ext cx="9066797" cy="4125328"/>
          </a:xfrm>
        </p:spPr>
        <p:txBody>
          <a:bodyPr>
            <a:normAutofit/>
          </a:bodyPr>
          <a:lstStyle/>
          <a:p>
            <a:pPr>
              <a:lnSpc>
                <a:spcPct val="107000"/>
              </a:lnSpc>
              <a:spcAft>
                <a:spcPts val="800"/>
              </a:spcAft>
            </a:pPr>
            <a:r>
              <a:rPr lang="es-E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¿¿Que es un ACTA NOTARIAL?? </a:t>
            </a:r>
            <a:br>
              <a:rPr lang="es-E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s-ES" sz="2400" dirty="0">
                <a:solidFill>
                  <a:srgbClr val="EBEBEB"/>
                </a:solidFill>
                <a:latin typeface="Calibri" panose="020F0502020204030204" pitchFamily="34" charset="0"/>
                <a:ea typeface="Calibri" panose="020F0502020204030204" pitchFamily="34" charset="0"/>
                <a:cs typeface="Times New Roman" panose="02020603050405020304" pitchFamily="18" charset="0"/>
              </a:rPr>
              <a:t>El ACTA NOTARIAL es un DOCUMENTO NOTARIAL: específicamente es un INSTRUMENTO PUBLICO que documenta HECHOS y SUCESOS, es decir, que el notario a través de sus sentidos percibirá y constatará hechos. Esta es la principal diferencia con las ESCRITURAS PÚBLICAS.-Sin embargo no es la única, por lo que a continuación les expondré un cuadro comparativo con las diferencias más sobresalientes entre ambos DOCUMENTOS NOTARIALES.-</a:t>
            </a:r>
            <a:endParaRPr lang="es-ES"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4468830"/>
            <a:ext cx="2485724" cy="1459196"/>
          </a:xfrm>
          <a:prstGeom prst="rect">
            <a:avLst/>
          </a:prstGeom>
        </p:spPr>
      </p:pic>
    </p:spTree>
    <p:extLst>
      <p:ext uri="{BB962C8B-B14F-4D97-AF65-F5344CB8AC3E}">
        <p14:creationId xmlns:p14="http://schemas.microsoft.com/office/powerpoint/2010/main" val="149646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266091"/>
            <a:ext cx="8636159" cy="4200607"/>
          </a:xfrm>
        </p:spPr>
        <p:txBody>
          <a:bodyPr>
            <a:normAutofit fontScale="90000"/>
          </a:bodyPr>
          <a:lstStyle/>
          <a:p>
            <a:r>
              <a:rPr lang="es-ES" sz="2000" dirty="0">
                <a:solidFill>
                  <a:srgbClr val="EBEBEB"/>
                </a:solidFill>
              </a:rPr>
              <a:t>d) las personas requeridas o notificadas, en la medida en que el objeto de la comprobación así lo permita, deben ser previamente informadas del carácter en que interviene el notario y, en su caso, del derecho a no responder o de contestar; en este último supuesto se deben hacer constar en el documento las manifestaciones que se hagan; </a:t>
            </a:r>
            <a:br>
              <a:rPr lang="es-ES" sz="2000" dirty="0">
                <a:solidFill>
                  <a:srgbClr val="EBEBEB"/>
                </a:solidFill>
              </a:rPr>
            </a:br>
            <a:r>
              <a:rPr lang="es-ES" sz="2000" dirty="0">
                <a:solidFill>
                  <a:srgbClr val="EBEBEB"/>
                </a:solidFill>
              </a:rPr>
              <a:t>e) el notario puede practicar las diligencias sin la concurrencia del requirente cuando por su objeto no sea necesario;</a:t>
            </a:r>
            <a:br>
              <a:rPr lang="es-ES" sz="2000" dirty="0">
                <a:solidFill>
                  <a:srgbClr val="EBEBEB"/>
                </a:solidFill>
              </a:rPr>
            </a:br>
            <a:br>
              <a:rPr lang="es-ES" sz="2000" dirty="0">
                <a:solidFill>
                  <a:srgbClr val="EBEBEB"/>
                </a:solidFill>
              </a:rPr>
            </a:br>
            <a:r>
              <a:rPr lang="es-ES" sz="2000" dirty="0"/>
              <a:t>f) no requieren unidad de acto ni de redacción; pueden extenderse simultáneamente o con posterioridad a los hechos que se narran, pero en el mismo día, y pueden separarse en dos o más partes o diligencias, siguiendo el orden cronológico; </a:t>
            </a:r>
            <a:br>
              <a:rPr lang="es-ES" sz="2000" dirty="0"/>
            </a:br>
            <a:r>
              <a:rPr lang="es-ES" sz="2000" dirty="0"/>
              <a:t>g) pueden autorizarse aun cuando alguno de los interesados rehúse firmar, de lo cual debe dejarse constancia. </a:t>
            </a:r>
          </a:p>
        </p:txBody>
      </p:sp>
    </p:spTree>
    <p:extLst>
      <p:ext uri="{BB962C8B-B14F-4D97-AF65-F5344CB8AC3E}">
        <p14:creationId xmlns:p14="http://schemas.microsoft.com/office/powerpoint/2010/main" val="15650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dirty="0">
                <a:solidFill>
                  <a:srgbClr val="FFFF00"/>
                </a:solidFill>
                <a:latin typeface="Roboto"/>
              </a:rPr>
              <a:t>ARTICULO</a:t>
            </a:r>
            <a:r>
              <a:rPr lang="es-ES" dirty="0">
                <a:latin typeface="Roboto"/>
              </a:rPr>
              <a:t> 312.-Valor probatorio. </a:t>
            </a:r>
            <a:r>
              <a:rPr lang="es-ES" sz="2400" dirty="0">
                <a:latin typeface="Roboto"/>
              </a:rPr>
              <a:t>El valor probatorio de las actas se circunscribe a los hechos que el notario tiene a la vista, a la verificación de su </a:t>
            </a:r>
            <a:r>
              <a:rPr lang="es-ES" sz="2400" dirty="0">
                <a:solidFill>
                  <a:srgbClr val="FFFF00"/>
                </a:solidFill>
                <a:latin typeface="Roboto"/>
              </a:rPr>
              <a:t>existencia</a:t>
            </a:r>
            <a:r>
              <a:rPr lang="es-ES" sz="2400" dirty="0">
                <a:latin typeface="Roboto"/>
              </a:rPr>
              <a:t> y su estado. En cuanto a las personas, se circunscribe a su identificación si existe, y debe dejarse constancia de las declaraciones y juicios que </a:t>
            </a:r>
            <a:r>
              <a:rPr lang="es-ES" sz="2400" dirty="0">
                <a:solidFill>
                  <a:srgbClr val="FFFF00"/>
                </a:solidFill>
                <a:latin typeface="Roboto"/>
              </a:rPr>
              <a:t>emiten.</a:t>
            </a:r>
            <a:r>
              <a:rPr lang="es-ES" sz="2400" dirty="0">
                <a:latin typeface="Roboto"/>
              </a:rPr>
              <a:t> Las declaraciones deben referirse como mero </a:t>
            </a:r>
            <a:r>
              <a:rPr lang="es-ES" sz="2400" dirty="0">
                <a:solidFill>
                  <a:srgbClr val="FFFF00"/>
                </a:solidFill>
                <a:latin typeface="Roboto"/>
              </a:rPr>
              <a:t>hecho</a:t>
            </a:r>
            <a:r>
              <a:rPr lang="es-ES" sz="2400" dirty="0">
                <a:latin typeface="Roboto"/>
              </a:rPr>
              <a:t> y no como contenido </a:t>
            </a:r>
            <a:r>
              <a:rPr lang="es-ES" sz="2400" dirty="0" err="1">
                <a:latin typeface="Roboto"/>
              </a:rPr>
              <a:t>negocial</a:t>
            </a:r>
            <a:endParaRPr lang="es-ES" sz="2400" dirty="0"/>
          </a:p>
        </p:txBody>
      </p:sp>
    </p:spTree>
    <p:extLst>
      <p:ext uri="{BB962C8B-B14F-4D97-AF65-F5344CB8AC3E}">
        <p14:creationId xmlns:p14="http://schemas.microsoft.com/office/powerpoint/2010/main" val="727764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VALOR PROBATORIO</a:t>
            </a:r>
          </a:p>
        </p:txBody>
      </p:sp>
      <p:sp>
        <p:nvSpPr>
          <p:cNvPr id="3" name="Marcador de texto 2"/>
          <p:cNvSpPr>
            <a:spLocks noGrp="1"/>
          </p:cNvSpPr>
          <p:nvPr>
            <p:ph type="body" sz="half" idx="2"/>
          </p:nvPr>
        </p:nvSpPr>
        <p:spPr>
          <a:xfrm>
            <a:off x="1148798" y="3024553"/>
            <a:ext cx="8831816" cy="3713871"/>
          </a:xfrm>
        </p:spPr>
        <p:txBody>
          <a:bodyPr>
            <a:normAutofit/>
          </a:bodyPr>
          <a:lstStyle/>
          <a:p>
            <a:r>
              <a:rPr lang="es-ES" sz="2000" b="1" u="sng" dirty="0">
                <a:solidFill>
                  <a:schemeClr val="accent6"/>
                </a:solidFill>
              </a:rPr>
              <a:t>El valor probatorio </a:t>
            </a:r>
            <a:r>
              <a:rPr lang="es-ES" sz="2000" dirty="0"/>
              <a:t>de las </a:t>
            </a:r>
            <a:r>
              <a:rPr lang="es-ES" sz="2000" b="1" dirty="0">
                <a:solidFill>
                  <a:schemeClr val="accent3"/>
                </a:solidFill>
              </a:rPr>
              <a:t>actas</a:t>
            </a:r>
            <a:r>
              <a:rPr lang="es-ES" sz="2000" dirty="0"/>
              <a:t> es el mismo que el de las escrituras públicas, lo que </a:t>
            </a:r>
            <a:r>
              <a:rPr lang="es-ES" sz="2000" b="1" dirty="0"/>
              <a:t>varía es la eficacia </a:t>
            </a:r>
            <a:r>
              <a:rPr lang="es-ES" sz="2000" dirty="0"/>
              <a:t>probatoria. </a:t>
            </a:r>
          </a:p>
          <a:p>
            <a:r>
              <a:rPr lang="es-ES" sz="2000" dirty="0"/>
              <a:t>Es decir, un acta notarial </a:t>
            </a:r>
            <a:r>
              <a:rPr lang="es-ES" sz="2000" b="1" u="sng" dirty="0"/>
              <a:t>tiene el mismo valor probatorio de una escritura pública, por ser ella también un instrumento público</a:t>
            </a:r>
            <a:r>
              <a:rPr lang="es-ES" sz="2000" dirty="0"/>
              <a:t> en la que una persona declara determinada cosa; sin embargo, Las actas </a:t>
            </a:r>
            <a:r>
              <a:rPr lang="es-ES" sz="2000" b="1" dirty="0"/>
              <a:t>son un instrumento de prueba que puede ser utilizado en un proceso, pero para que tengan valor en este, no debe haberse vulnerado el derecho a la defensa de la otra parte. </a:t>
            </a:r>
            <a:r>
              <a:rPr lang="es-ES" sz="2000" dirty="0"/>
              <a:t>El juez puede partir de un acta notarial que demuestre uno o más hechos para deducir, gracias a los principios de la sana crítica, aquellos hechos que no fueron probados</a:t>
            </a:r>
          </a:p>
        </p:txBody>
      </p:sp>
    </p:spTree>
    <p:extLst>
      <p:ext uri="{BB962C8B-B14F-4D97-AF65-F5344CB8AC3E}">
        <p14:creationId xmlns:p14="http://schemas.microsoft.com/office/powerpoint/2010/main" val="165949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ACTA PROTOCOLAR</a:t>
            </a:r>
          </a:p>
        </p:txBody>
      </p:sp>
      <p:sp>
        <p:nvSpPr>
          <p:cNvPr id="3" name="Marcador de texto 2"/>
          <p:cNvSpPr>
            <a:spLocks noGrp="1"/>
          </p:cNvSpPr>
          <p:nvPr>
            <p:ph type="body" idx="1"/>
          </p:nvPr>
        </p:nvSpPr>
        <p:spPr>
          <a:xfrm>
            <a:off x="6991350" y="2181225"/>
            <a:ext cx="4248736" cy="3839747"/>
          </a:xfrm>
        </p:spPr>
        <p:txBody>
          <a:bodyPr>
            <a:normAutofit lnSpcReduction="10000"/>
          </a:bodyPr>
          <a:lstStyle/>
          <a:p>
            <a:pPr marL="342900" indent="-342900">
              <a:buFont typeface="Wingdings" panose="05000000000000000000" pitchFamily="2" charset="2"/>
              <a:buChar char="v"/>
            </a:pPr>
            <a:r>
              <a:rPr lang="es-ES" b="1" dirty="0"/>
              <a:t>Como su nombre lo indica, son las que se confeccionan dentro del protocolo y se las llama comúnmente escrituras-actas. La mayoría de las actas están dentro de este grupo. Pueden mencionarse algunas como las de percepción de hechos, de notificación o de control.</a:t>
            </a:r>
          </a:p>
        </p:txBody>
      </p:sp>
    </p:spTree>
    <p:extLst>
      <p:ext uri="{BB962C8B-B14F-4D97-AF65-F5344CB8AC3E}">
        <p14:creationId xmlns:p14="http://schemas.microsoft.com/office/powerpoint/2010/main" val="9436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ACTAS EXTRA-PROTOCOLARES</a:t>
            </a:r>
          </a:p>
        </p:txBody>
      </p:sp>
      <p:sp>
        <p:nvSpPr>
          <p:cNvPr id="3" name="Marcador de texto 2"/>
          <p:cNvSpPr>
            <a:spLocks noGrp="1"/>
          </p:cNvSpPr>
          <p:nvPr>
            <p:ph type="body" idx="1"/>
          </p:nvPr>
        </p:nvSpPr>
        <p:spPr>
          <a:xfrm>
            <a:off x="6895559" y="2677643"/>
            <a:ext cx="4351024" cy="3827931"/>
          </a:xfrm>
        </p:spPr>
        <p:txBody>
          <a:bodyPr>
            <a:normAutofit/>
          </a:bodyPr>
          <a:lstStyle/>
          <a:p>
            <a:pPr marL="342900" indent="-342900">
              <a:buFont typeface="Wingdings" panose="05000000000000000000" pitchFamily="2" charset="2"/>
              <a:buChar char="v"/>
            </a:pPr>
            <a:r>
              <a:rPr lang="es-ES" b="1" dirty="0"/>
              <a:t>Son las que se realizan fuera del protocolo notarial. Es el caso del acta de testamento cerrado, que se ejecuta sobre la cubierta del testamento. También son actas </a:t>
            </a:r>
            <a:r>
              <a:rPr lang="es-ES" b="1" dirty="0" err="1"/>
              <a:t>extraprotocolares</a:t>
            </a:r>
            <a:r>
              <a:rPr lang="es-ES" b="1" dirty="0"/>
              <a:t> las de certificación, ya sea de firmas, de fotografías o de fotocopias.</a:t>
            </a:r>
          </a:p>
        </p:txBody>
      </p:sp>
    </p:spTree>
    <p:extLst>
      <p:ext uri="{BB962C8B-B14F-4D97-AF65-F5344CB8AC3E}">
        <p14:creationId xmlns:p14="http://schemas.microsoft.com/office/powerpoint/2010/main" val="153511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CLASIFICACION</a:t>
            </a:r>
          </a:p>
        </p:txBody>
      </p:sp>
      <p:sp>
        <p:nvSpPr>
          <p:cNvPr id="3" name="Marcador de texto 2"/>
          <p:cNvSpPr>
            <a:spLocks noGrp="1"/>
          </p:cNvSpPr>
          <p:nvPr>
            <p:ph type="body" idx="1"/>
          </p:nvPr>
        </p:nvSpPr>
        <p:spPr>
          <a:xfrm>
            <a:off x="1162333" y="2278966"/>
            <a:ext cx="3129168" cy="1379099"/>
          </a:xfrm>
        </p:spPr>
        <p:txBody>
          <a:bodyPr/>
          <a:lstStyle/>
          <a:p>
            <a:r>
              <a:rPr lang="es-ES" b="1" dirty="0"/>
              <a:t>Actas de percepción o constatación de hechos</a:t>
            </a:r>
          </a:p>
        </p:txBody>
      </p:sp>
      <p:sp>
        <p:nvSpPr>
          <p:cNvPr id="4" name="Marcador de texto 3"/>
          <p:cNvSpPr>
            <a:spLocks noGrp="1"/>
          </p:cNvSpPr>
          <p:nvPr>
            <p:ph type="body" sz="half" idx="15"/>
          </p:nvPr>
        </p:nvSpPr>
        <p:spPr>
          <a:xfrm>
            <a:off x="1142243" y="3834369"/>
            <a:ext cx="3141879" cy="2847293"/>
          </a:xfrm>
        </p:spPr>
        <p:txBody>
          <a:bodyPr>
            <a:normAutofit/>
          </a:bodyPr>
          <a:lstStyle/>
          <a:p>
            <a:r>
              <a:rPr lang="es-ES" sz="1800" dirty="0"/>
              <a:t>Relatan y describen la realidad objetiva percibida por el notario. Ponen a prueba la objetividad y la transparencia de este. El notario se limita a describir lo que advierte con sus sentidos.</a:t>
            </a:r>
          </a:p>
        </p:txBody>
      </p:sp>
      <p:sp>
        <p:nvSpPr>
          <p:cNvPr id="5" name="Marcador de texto 4"/>
          <p:cNvSpPr>
            <a:spLocks noGrp="1"/>
          </p:cNvSpPr>
          <p:nvPr>
            <p:ph type="body" sz="quarter" idx="3"/>
          </p:nvPr>
        </p:nvSpPr>
        <p:spPr>
          <a:xfrm>
            <a:off x="4512527" y="2068416"/>
            <a:ext cx="3147203" cy="1111811"/>
          </a:xfrm>
        </p:spPr>
        <p:txBody>
          <a:bodyPr/>
          <a:lstStyle/>
          <a:p>
            <a:r>
              <a:rPr lang="es-ES" b="1" dirty="0"/>
              <a:t>Actas de notoriedad </a:t>
            </a:r>
          </a:p>
        </p:txBody>
      </p:sp>
      <p:sp>
        <p:nvSpPr>
          <p:cNvPr id="6" name="Marcador de texto 5"/>
          <p:cNvSpPr>
            <a:spLocks noGrp="1"/>
          </p:cNvSpPr>
          <p:nvPr>
            <p:ph type="body" sz="half" idx="16"/>
          </p:nvPr>
        </p:nvSpPr>
        <p:spPr>
          <a:xfrm>
            <a:off x="4512527" y="3424997"/>
            <a:ext cx="3147009" cy="2847293"/>
          </a:xfrm>
        </p:spPr>
        <p:txBody>
          <a:bodyPr>
            <a:normAutofit fontScale="85000" lnSpcReduction="20000"/>
          </a:bodyPr>
          <a:lstStyle/>
          <a:p>
            <a:r>
              <a:rPr lang="es-ES" sz="1800" dirty="0"/>
              <a:t>Su objeto es la comprobación de hechos notorios, sobre los cuales se declararán y fundarán derechos, o de la existencia de determinada legislación. ART 94 L3114.EJEMPLO:para el caso de el Notario que quiere rendir el examen de IDONEIDAD, los colegas DAN FE de q el Notario posee BUENA </a:t>
            </a:r>
            <a:r>
              <a:rPr lang="es-ES" sz="1800" dirty="0" err="1"/>
              <a:t>CONDUCTA.Es</a:t>
            </a:r>
            <a:r>
              <a:rPr lang="es-ES" sz="1800" dirty="0"/>
              <a:t> una </a:t>
            </a:r>
            <a:r>
              <a:rPr lang="es-ES" sz="1800" dirty="0" err="1"/>
              <a:t>esoecie</a:t>
            </a:r>
            <a:r>
              <a:rPr lang="es-ES" sz="1800" dirty="0"/>
              <a:t> de audiencia de </a:t>
            </a:r>
            <a:r>
              <a:rPr lang="es-ES" sz="1800" dirty="0" err="1"/>
              <a:t>juicio.VER</a:t>
            </a:r>
            <a:r>
              <a:rPr lang="es-ES" sz="1800" dirty="0"/>
              <a:t> CONCEPTO MANUAL de ABELLA.A </a:t>
            </a:r>
            <a:r>
              <a:rPr lang="es-ES" sz="1800" dirty="0" err="1"/>
              <a:t>Pag</a:t>
            </a:r>
            <a:r>
              <a:rPr lang="es-ES" sz="1800" dirty="0"/>
              <a:t> 524</a:t>
            </a:r>
          </a:p>
        </p:txBody>
      </p:sp>
      <p:sp>
        <p:nvSpPr>
          <p:cNvPr id="7" name="Marcador de texto 6"/>
          <p:cNvSpPr>
            <a:spLocks noGrp="1"/>
          </p:cNvSpPr>
          <p:nvPr>
            <p:ph type="body" sz="quarter" idx="13"/>
          </p:nvPr>
        </p:nvSpPr>
        <p:spPr>
          <a:xfrm>
            <a:off x="7659536" y="2067951"/>
            <a:ext cx="3374329" cy="1112276"/>
          </a:xfrm>
        </p:spPr>
        <p:txBody>
          <a:bodyPr/>
          <a:lstStyle/>
          <a:p>
            <a:endParaRPr lang="es-ES" dirty="0"/>
          </a:p>
          <a:p>
            <a:endParaRPr lang="es-ES" b="1" dirty="0"/>
          </a:p>
          <a:p>
            <a:endParaRPr lang="es-ES" b="1" dirty="0"/>
          </a:p>
          <a:p>
            <a:r>
              <a:rPr lang="es-ES" b="1" dirty="0"/>
              <a:t>Actas de percepción y control </a:t>
            </a:r>
          </a:p>
        </p:txBody>
      </p:sp>
      <p:sp>
        <p:nvSpPr>
          <p:cNvPr id="8" name="Marcador de texto 7"/>
          <p:cNvSpPr>
            <a:spLocks noGrp="1"/>
          </p:cNvSpPr>
          <p:nvPr>
            <p:ph type="body" sz="half" idx="17"/>
          </p:nvPr>
        </p:nvSpPr>
        <p:spPr>
          <a:xfrm>
            <a:off x="7813956" y="3424996"/>
            <a:ext cx="3145536" cy="2847293"/>
          </a:xfrm>
        </p:spPr>
        <p:txBody>
          <a:bodyPr>
            <a:normAutofit/>
          </a:bodyPr>
          <a:lstStyle/>
          <a:p>
            <a:r>
              <a:rPr lang="es-ES" sz="1800" dirty="0"/>
              <a:t>El notario no solo se limita a dejar constancia de lo que percibe, sino que va a realizar algún tipo de control. Ejemplo de este tipo de actas son las de sorteo, las de reuniones de organismos colegiados.</a:t>
            </a:r>
          </a:p>
        </p:txBody>
      </p:sp>
    </p:spTree>
    <p:extLst>
      <p:ext uri="{BB962C8B-B14F-4D97-AF65-F5344CB8AC3E}">
        <p14:creationId xmlns:p14="http://schemas.microsoft.com/office/powerpoint/2010/main" val="272960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TIPOS DE ACTAS </a:t>
            </a:r>
          </a:p>
        </p:txBody>
      </p:sp>
      <p:sp>
        <p:nvSpPr>
          <p:cNvPr id="3" name="Marcador de texto 2"/>
          <p:cNvSpPr>
            <a:spLocks noGrp="1"/>
          </p:cNvSpPr>
          <p:nvPr>
            <p:ph type="body" idx="1"/>
          </p:nvPr>
        </p:nvSpPr>
        <p:spPr>
          <a:xfrm>
            <a:off x="1154953" y="2293034"/>
            <a:ext cx="3141879" cy="886730"/>
          </a:xfrm>
        </p:spPr>
        <p:txBody>
          <a:bodyPr/>
          <a:lstStyle/>
          <a:p>
            <a:r>
              <a:rPr lang="es-ES" b="1" dirty="0"/>
              <a:t>ACTAS DE NOTIFICACION</a:t>
            </a:r>
          </a:p>
        </p:txBody>
      </p:sp>
      <p:sp>
        <p:nvSpPr>
          <p:cNvPr id="4" name="Marcador de texto 3"/>
          <p:cNvSpPr>
            <a:spLocks noGrp="1"/>
          </p:cNvSpPr>
          <p:nvPr>
            <p:ph type="body" sz="half" idx="15"/>
          </p:nvPr>
        </p:nvSpPr>
        <p:spPr/>
        <p:txBody>
          <a:bodyPr>
            <a:normAutofit lnSpcReduction="10000"/>
          </a:bodyPr>
          <a:lstStyle/>
          <a:p>
            <a:r>
              <a:rPr lang="es-ES" sz="1800" dirty="0"/>
              <a:t>En estas actas, el notario deja constancia no ya de los hechos que percibe, sino de hechos que él mismo realiza en cumplimiento de la diligencia encomendada. Las actas de notificación. ART 98.NOTIFICACION DE DESPIDO A UN TRABAJADOR.</a:t>
            </a:r>
          </a:p>
        </p:txBody>
      </p:sp>
      <p:sp>
        <p:nvSpPr>
          <p:cNvPr id="5" name="Marcador de texto 4"/>
          <p:cNvSpPr>
            <a:spLocks noGrp="1"/>
          </p:cNvSpPr>
          <p:nvPr>
            <p:ph type="body" sz="quarter" idx="3"/>
          </p:nvPr>
        </p:nvSpPr>
        <p:spPr>
          <a:xfrm>
            <a:off x="4512721" y="2391508"/>
            <a:ext cx="3147009" cy="788254"/>
          </a:xfrm>
        </p:spPr>
        <p:txBody>
          <a:bodyPr/>
          <a:lstStyle/>
          <a:p>
            <a:r>
              <a:rPr lang="es-ES" b="1" dirty="0"/>
              <a:t>ACTAS DE PROTESTO</a:t>
            </a:r>
          </a:p>
        </p:txBody>
      </p:sp>
      <p:sp>
        <p:nvSpPr>
          <p:cNvPr id="6" name="Marcador de texto 5"/>
          <p:cNvSpPr>
            <a:spLocks noGrp="1"/>
          </p:cNvSpPr>
          <p:nvPr>
            <p:ph type="body" sz="half" idx="16"/>
          </p:nvPr>
        </p:nvSpPr>
        <p:spPr/>
        <p:txBody>
          <a:bodyPr>
            <a:normAutofit/>
          </a:bodyPr>
          <a:lstStyle/>
          <a:p>
            <a:r>
              <a:rPr lang="es-ES" sz="1800" dirty="0"/>
              <a:t>La protesta previa al pago de impuestos en caso de disconformidad fue una creación jurisprudencial de la Suprema Corte Nacional. La protesta, en general, es la declaración que se formula frente al escribano. ART 97 EJEMPLO PAGARES.</a:t>
            </a:r>
          </a:p>
        </p:txBody>
      </p:sp>
      <p:sp>
        <p:nvSpPr>
          <p:cNvPr id="7" name="Marcador de texto 6"/>
          <p:cNvSpPr>
            <a:spLocks noGrp="1"/>
          </p:cNvSpPr>
          <p:nvPr>
            <p:ph type="body" sz="quarter" idx="13"/>
          </p:nvPr>
        </p:nvSpPr>
        <p:spPr>
          <a:xfrm>
            <a:off x="7875619" y="2391508"/>
            <a:ext cx="3158246" cy="788255"/>
          </a:xfrm>
        </p:spPr>
        <p:txBody>
          <a:bodyPr/>
          <a:lstStyle/>
          <a:p>
            <a:r>
              <a:rPr lang="es-ES" b="1" dirty="0"/>
              <a:t>ACTAS PROTOCOLARES</a:t>
            </a:r>
          </a:p>
        </p:txBody>
      </p:sp>
      <p:sp>
        <p:nvSpPr>
          <p:cNvPr id="8" name="Marcador de texto 7"/>
          <p:cNvSpPr>
            <a:spLocks noGrp="1"/>
          </p:cNvSpPr>
          <p:nvPr>
            <p:ph type="body" sz="half" idx="17"/>
          </p:nvPr>
        </p:nvSpPr>
        <p:spPr/>
        <p:txBody>
          <a:bodyPr>
            <a:normAutofit/>
          </a:bodyPr>
          <a:lstStyle/>
          <a:p>
            <a:r>
              <a:rPr lang="es-ES" sz="1800" dirty="0"/>
              <a:t>“Estas actas se autorizan en el protocolo del notario, y tienen por objeto transcribir partes esenciales de expedientes judiciales.”[1] Por ejemplo: la protocolización del testamento ológrafo. ART 95.</a:t>
            </a:r>
          </a:p>
        </p:txBody>
      </p:sp>
    </p:spTree>
    <p:extLst>
      <p:ext uri="{BB962C8B-B14F-4D97-AF65-F5344CB8AC3E}">
        <p14:creationId xmlns:p14="http://schemas.microsoft.com/office/powerpoint/2010/main" val="93520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99</a:t>
            </a:r>
          </a:p>
        </p:txBody>
      </p:sp>
      <p:sp>
        <p:nvSpPr>
          <p:cNvPr id="3" name="Marcador de texto 2"/>
          <p:cNvSpPr>
            <a:spLocks noGrp="1"/>
          </p:cNvSpPr>
          <p:nvPr>
            <p:ph type="body" sz="half" idx="2"/>
          </p:nvPr>
        </p:nvSpPr>
        <p:spPr/>
        <p:txBody>
          <a:bodyPr>
            <a:normAutofit fontScale="85000" lnSpcReduction="10000"/>
          </a:bodyPr>
          <a:lstStyle/>
          <a:p>
            <a:r>
              <a:rPr lang="es-ES" sz="2200" b="1" u="sng" dirty="0">
                <a:solidFill>
                  <a:srgbClr val="FF0000"/>
                </a:solidFill>
              </a:rPr>
              <a:t>Actas de Depósito.</a:t>
            </a:r>
          </a:p>
          <a:p>
            <a:r>
              <a:rPr lang="es-ES" dirty="0"/>
              <a:t> </a:t>
            </a:r>
            <a:r>
              <a:rPr lang="es-ES" sz="1900" dirty="0"/>
              <a:t>Los notarios podrán recibir en depósito o consignación, objetos, valores, documentos y dinero. Su admisión </a:t>
            </a:r>
            <a:r>
              <a:rPr lang="es-ES" sz="1900" b="1" u="sng" dirty="0"/>
              <a:t>es voluntaria </a:t>
            </a:r>
            <a:r>
              <a:rPr lang="es-ES" sz="1900" dirty="0"/>
              <a:t>por parte del notario, quien podrá imponer condiciones al depositante. Cuando se aceptase el depósito, se extenderá un acta en la que deberán constar las condiciones impuestas, excepto cuando el requirente solicitara o aceptase formalizar el depósito mediante certificación o simple recibo privado. Siempre que el notario lo considere conveniente, por razones de seguridad, podrá conservar los depósitos que se le confíen en un Banco o Agencia de Seguridad, advirtiéndolo así y consignándolo en el </a:t>
            </a:r>
            <a:r>
              <a:rPr lang="es-ES" sz="1900" dirty="0" err="1"/>
              <a:t>documento.UNICA</a:t>
            </a:r>
            <a:r>
              <a:rPr lang="es-ES" sz="1900" dirty="0"/>
              <a:t> QUE CONTIENE UN NEGOCIO JCO.</a:t>
            </a:r>
          </a:p>
        </p:txBody>
      </p:sp>
    </p:spTree>
    <p:extLst>
      <p:ext uri="{BB962C8B-B14F-4D97-AF65-F5344CB8AC3E}">
        <p14:creationId xmlns:p14="http://schemas.microsoft.com/office/powerpoint/2010/main" val="198117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COMO SE ELABORAN LAS ACTAS?</a:t>
            </a:r>
            <a:br>
              <a:rPr lang="es-ES" dirty="0"/>
            </a:br>
            <a:r>
              <a:rPr lang="es-ES" dirty="0"/>
              <a:t>LA LEY 3114 ARTS 88 A 99.-</a:t>
            </a:r>
          </a:p>
        </p:txBody>
      </p:sp>
      <p:sp>
        <p:nvSpPr>
          <p:cNvPr id="3" name="Marcador de texto 2"/>
          <p:cNvSpPr>
            <a:spLocks noGrp="1"/>
          </p:cNvSpPr>
          <p:nvPr>
            <p:ph type="body" sz="half" idx="2"/>
          </p:nvPr>
        </p:nvSpPr>
        <p:spPr/>
        <p:txBody>
          <a:bodyPr>
            <a:normAutofit/>
          </a:bodyPr>
          <a:lstStyle/>
          <a:p>
            <a:r>
              <a:rPr lang="es-ES" dirty="0"/>
              <a:t>CAPÍTULO III: DE LAS ACTAS PROTOCOLARES </a:t>
            </a:r>
          </a:p>
          <a:p>
            <a:r>
              <a:rPr lang="es-ES" dirty="0"/>
              <a:t>Artículo 88.- Las actas constituyen documentos matrices que tienen por objeto la comprobación de hechos que deben extenderse conforme a las exigencias legales. Cuando fueren complementarias se escribirán a continuación o al margen de los documentos protocolares o </a:t>
            </a:r>
            <a:r>
              <a:rPr lang="es-ES" dirty="0" err="1"/>
              <a:t>extraprotocolares</a:t>
            </a:r>
            <a:r>
              <a:rPr lang="es-ES" dirty="0"/>
              <a:t> correspondientes para asentar notificaciones y otras diligencias relacionadas con los actos que contuvieren.</a:t>
            </a:r>
          </a:p>
        </p:txBody>
      </p:sp>
    </p:spTree>
    <p:extLst>
      <p:ext uri="{BB962C8B-B14F-4D97-AF65-F5344CB8AC3E}">
        <p14:creationId xmlns:p14="http://schemas.microsoft.com/office/powerpoint/2010/main" val="148886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89</a:t>
            </a:r>
          </a:p>
        </p:txBody>
      </p:sp>
      <p:sp>
        <p:nvSpPr>
          <p:cNvPr id="3" name="Marcador de texto 2"/>
          <p:cNvSpPr>
            <a:spLocks noGrp="1"/>
          </p:cNvSpPr>
          <p:nvPr>
            <p:ph type="body" sz="half" idx="2"/>
          </p:nvPr>
        </p:nvSpPr>
        <p:spPr>
          <a:xfrm>
            <a:off x="1317610" y="3207435"/>
            <a:ext cx="8831816" cy="2904977"/>
          </a:xfrm>
        </p:spPr>
        <p:txBody>
          <a:bodyPr>
            <a:normAutofit/>
          </a:bodyPr>
          <a:lstStyle/>
          <a:p>
            <a:r>
              <a:rPr lang="es-ES" dirty="0"/>
              <a:t>Las actas que constituyan documentos matrices estarán sujetas a los requisitos de las escrituras públicas, con las siguientes modificaciones: 1) Se hará constar el requerimiento que motivare la intervención del notario y que, a juicio de éste, el requirente tiene interés legítimo. 2) No será necesaria la acreditación de personería ni la del interés de terceros que alegare el requirente. 3) No será necesario que el notario conozca o identifique a las personas con quienes debiere entender las notificaciones, requerimientos y otras diligencias. </a:t>
            </a:r>
          </a:p>
        </p:txBody>
      </p:sp>
    </p:spTree>
    <p:extLst>
      <p:ext uri="{BB962C8B-B14F-4D97-AF65-F5344CB8AC3E}">
        <p14:creationId xmlns:p14="http://schemas.microsoft.com/office/powerpoint/2010/main" val="165946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1B024F1-3D14-CFD8-EB3A-A8B0C81646B3}"/>
              </a:ext>
            </a:extLst>
          </p:cNvPr>
          <p:cNvSpPr txBox="1"/>
          <p:nvPr/>
        </p:nvSpPr>
        <p:spPr>
          <a:xfrm>
            <a:off x="1390649" y="1028700"/>
            <a:ext cx="8582025" cy="4832092"/>
          </a:xfrm>
          <a:prstGeom prst="rect">
            <a:avLst/>
          </a:prstGeom>
          <a:noFill/>
        </p:spPr>
        <p:txBody>
          <a:bodyPr wrap="square">
            <a:spAutoFit/>
          </a:bodyPr>
          <a:lstStyle/>
          <a:p>
            <a:pPr algn="l"/>
            <a:r>
              <a:rPr lang="es-ES" sz="2800" b="1" i="0" u="sng" strike="noStrike" baseline="0" dirty="0">
                <a:latin typeface="Roboto-Regular"/>
              </a:rPr>
              <a:t>Etchegaray</a:t>
            </a:r>
            <a:r>
              <a:rPr lang="es-ES" sz="2800" b="0" i="0" u="none" strike="noStrike" baseline="0" dirty="0">
                <a:latin typeface="Roboto-Regular"/>
              </a:rPr>
              <a:t> las define como aquel </a:t>
            </a:r>
            <a:r>
              <a:rPr lang="es-ES" sz="2800" b="0" i="0" u="sng" strike="noStrike" baseline="0" dirty="0">
                <a:solidFill>
                  <a:srgbClr val="FF0000"/>
                </a:solidFill>
                <a:latin typeface="Roboto-Regular"/>
              </a:rPr>
              <a:t>instrumento público, </a:t>
            </a:r>
            <a:r>
              <a:rPr lang="es-ES" sz="2800" b="0" i="0" u="sng" strike="noStrike" baseline="0" dirty="0">
                <a:latin typeface="Roboto-Regular"/>
              </a:rPr>
              <a:t>realizado por un notario, a</a:t>
            </a:r>
          </a:p>
          <a:p>
            <a:pPr algn="l"/>
            <a:r>
              <a:rPr lang="es-ES" sz="2800" b="0" i="0" u="sng" strike="noStrike" baseline="0" dirty="0">
                <a:latin typeface="Roboto-Regular"/>
              </a:rPr>
              <a:t>requerimiento de una persona con interés legítimo y que tiene por objeto constatar la</a:t>
            </a:r>
          </a:p>
          <a:p>
            <a:pPr algn="l"/>
            <a:r>
              <a:rPr lang="es-ES" sz="2800" b="0" i="0" u="sng" strike="noStrike" baseline="0" dirty="0">
                <a:latin typeface="Roboto-Regular"/>
              </a:rPr>
              <a:t>realidad o verdad de un hecho que el notario ve, oye o percibe por sus sentidos.</a:t>
            </a:r>
          </a:p>
          <a:p>
            <a:pPr marL="342900" indent="-342900" algn="l">
              <a:buFont typeface="Wingdings" panose="05000000000000000000" pitchFamily="2" charset="2"/>
              <a:buChar char="v"/>
            </a:pPr>
            <a:r>
              <a:rPr lang="es-ES" sz="2800" b="0" i="0" u="none" strike="noStrike" baseline="0" dirty="0">
                <a:latin typeface="Roboto-Regular"/>
              </a:rPr>
              <a:t> Otros autores lisa y llanamente advierten que las actas son instrumentos públicos que tienen por</a:t>
            </a:r>
          </a:p>
          <a:p>
            <a:pPr algn="l"/>
            <a:r>
              <a:rPr lang="es-ES" sz="2800" b="0" i="0" u="none" strike="noStrike" baseline="0" dirty="0">
                <a:latin typeface="Roboto-Regular"/>
              </a:rPr>
              <a:t>misión la autenticación, comprobación y fijación de hechos (Abella, Armella, Heguy,</a:t>
            </a:r>
          </a:p>
          <a:p>
            <a:pPr algn="l"/>
            <a:r>
              <a:rPr lang="es-ES" sz="2800" b="0" i="0" u="none" strike="noStrike" baseline="0" dirty="0">
                <a:latin typeface="Roboto-Regular"/>
              </a:rPr>
              <a:t>Lamber, entre otros). (Rivera y Medina, 2014, p. 414).</a:t>
            </a:r>
            <a:endParaRPr lang="en-US" sz="2800" dirty="0"/>
          </a:p>
        </p:txBody>
      </p:sp>
    </p:spTree>
    <p:extLst>
      <p:ext uri="{BB962C8B-B14F-4D97-AF65-F5344CB8AC3E}">
        <p14:creationId xmlns:p14="http://schemas.microsoft.com/office/powerpoint/2010/main" val="1310671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89</a:t>
            </a:r>
          </a:p>
        </p:txBody>
      </p:sp>
      <p:sp>
        <p:nvSpPr>
          <p:cNvPr id="3" name="Marcador de texto 2"/>
          <p:cNvSpPr>
            <a:spLocks noGrp="1"/>
          </p:cNvSpPr>
          <p:nvPr>
            <p:ph type="body" sz="half" idx="2"/>
          </p:nvPr>
        </p:nvSpPr>
        <p:spPr/>
        <p:txBody>
          <a:bodyPr>
            <a:normAutofit lnSpcReduction="10000"/>
          </a:bodyPr>
          <a:lstStyle/>
          <a:p>
            <a:r>
              <a:rPr lang="es-ES" sz="1700" dirty="0">
                <a:solidFill>
                  <a:prstClr val="black">
                    <a:lumMod val="75000"/>
                    <a:lumOff val="25000"/>
                  </a:prstClr>
                </a:solidFill>
              </a:rPr>
              <a:t>4) Las personas requeridas o notificadas serán previamente informadas del carácter en que interviene el notario y, en su caso, del derecho a no responder o de contestar; en este último supuesto se harán constar en el documento las manifestaciones que se hicieren. 5) El notario practicará las diligencias sin la concurrencia del requirente cuando por su objeto no fuere necesario. 6) No requieren unidad de acto ni de redacción. Podrán extenderse simultáneamente o con posterioridad a los hechos que se narraren pero en el mismo día, y separarse en dos o más partes o diligencias, siguiendo el orden cronológico. 7) Podrán autorizarse aún cuando alguno de los interesados rehusare firmar, de lo cual se dejará constancia.</a:t>
            </a:r>
            <a:endParaRPr lang="es-ES" dirty="0"/>
          </a:p>
        </p:txBody>
      </p:sp>
    </p:spTree>
    <p:extLst>
      <p:ext uri="{BB962C8B-B14F-4D97-AF65-F5344CB8AC3E}">
        <p14:creationId xmlns:p14="http://schemas.microsoft.com/office/powerpoint/2010/main" val="376883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1225" y="959601"/>
            <a:ext cx="8761413" cy="706964"/>
          </a:xfrm>
        </p:spPr>
        <p:txBody>
          <a:bodyPr>
            <a:normAutofit/>
          </a:bodyPr>
          <a:lstStyle/>
          <a:p>
            <a:r>
              <a:rPr lang="es-ES" dirty="0"/>
              <a:t>ESTRUCTURA ACTA NOTARIAL</a:t>
            </a:r>
          </a:p>
        </p:txBody>
      </p:sp>
      <p:sp>
        <p:nvSpPr>
          <p:cNvPr id="5" name="Marcador de contenido 4">
            <a:extLst>
              <a:ext uri="{FF2B5EF4-FFF2-40B4-BE49-F238E27FC236}">
                <a16:creationId xmlns:a16="http://schemas.microsoft.com/office/drawing/2014/main" id="{3C18870A-DDB3-9CD9-9562-AFBC5B6AC5C3}"/>
              </a:ext>
            </a:extLst>
          </p:cNvPr>
          <p:cNvSpPr>
            <a:spLocks noGrp="1"/>
          </p:cNvSpPr>
          <p:nvPr>
            <p:ph idx="1"/>
          </p:nvPr>
        </p:nvSpPr>
        <p:spPr>
          <a:xfrm>
            <a:off x="1146979" y="2689225"/>
            <a:ext cx="8825659" cy="3416300"/>
          </a:xfrm>
        </p:spPr>
        <p:txBody>
          <a:bodyPr/>
          <a:lstStyle/>
          <a:p>
            <a:pPr algn="l"/>
            <a:r>
              <a:rPr lang="es-ES" sz="1800" b="1" i="0" u="none" strike="noStrike" baseline="0" dirty="0">
                <a:solidFill>
                  <a:srgbClr val="222222"/>
                </a:solidFill>
                <a:latin typeface="Roboto-Bold"/>
              </a:rPr>
              <a:t>Estructura interna de las actas notariales</a:t>
            </a:r>
          </a:p>
          <a:p>
            <a:pPr algn="l"/>
            <a:r>
              <a:rPr lang="es-ES" sz="1800" b="0" i="0" u="none" strike="noStrike" baseline="0" dirty="0">
                <a:solidFill>
                  <a:srgbClr val="000000"/>
                </a:solidFill>
                <a:latin typeface="Roboto-Regular"/>
              </a:rPr>
              <a:t>Las actas notariales constan de dos partes bien diferenciadas: </a:t>
            </a:r>
            <a:r>
              <a:rPr lang="es-ES" sz="1800" b="1" i="0" u="sng" strike="noStrike" baseline="0" dirty="0">
                <a:solidFill>
                  <a:srgbClr val="000000"/>
                </a:solidFill>
                <a:latin typeface="Roboto-Regular"/>
              </a:rPr>
              <a:t>el requerimiento y la diligencia propiamente </a:t>
            </a:r>
            <a:r>
              <a:rPr lang="en-US" sz="1800" b="1" i="0" u="sng" strike="noStrike" baseline="0" dirty="0" err="1">
                <a:solidFill>
                  <a:srgbClr val="000000"/>
                </a:solidFill>
                <a:latin typeface="Roboto-Regular"/>
              </a:rPr>
              <a:t>dicha</a:t>
            </a:r>
            <a:r>
              <a:rPr lang="en-US" sz="1800" b="1" i="0" u="sng" strike="noStrike" baseline="0" dirty="0">
                <a:solidFill>
                  <a:srgbClr val="000000"/>
                </a:solidFill>
                <a:latin typeface="Roboto-Regular"/>
              </a:rPr>
              <a:t>.</a:t>
            </a:r>
            <a:endParaRPr lang="en-US" b="1" u="sng" dirty="0"/>
          </a:p>
        </p:txBody>
      </p:sp>
    </p:spTree>
    <p:extLst>
      <p:ext uri="{BB962C8B-B14F-4D97-AF65-F5344CB8AC3E}">
        <p14:creationId xmlns:p14="http://schemas.microsoft.com/office/powerpoint/2010/main" val="3571383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ROGATORIA</a:t>
            </a:r>
          </a:p>
        </p:txBody>
      </p:sp>
      <p:sp>
        <p:nvSpPr>
          <p:cNvPr id="3" name="Marcador de texto 2"/>
          <p:cNvSpPr>
            <a:spLocks noGrp="1"/>
          </p:cNvSpPr>
          <p:nvPr>
            <p:ph type="body" sz="half" idx="2"/>
          </p:nvPr>
        </p:nvSpPr>
        <p:spPr/>
        <p:txBody>
          <a:bodyPr/>
          <a:lstStyle/>
          <a:p>
            <a:pPr>
              <a:lnSpc>
                <a:spcPct val="107000"/>
              </a:lnSpc>
              <a:spcAft>
                <a:spcPts val="800"/>
              </a:spcAft>
            </a:pPr>
            <a:r>
              <a:rPr lang="es-E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EL REQUERIMIENTO. En las escrituras-acta, es expresa y queda plasmada en el texto de la escritura. </a:t>
            </a:r>
            <a:r>
              <a:rPr lang="es-ES" dirty="0">
                <a:latin typeface="Calibri" panose="020F0502020204030204" pitchFamily="34" charset="0"/>
                <a:ea typeface="Calibri" panose="020F0502020204030204" pitchFamily="34" charset="0"/>
                <a:cs typeface="Times New Roman" panose="02020603050405020304" pitchFamily="18" charset="0"/>
              </a:rPr>
              <a:t>En las escrituras propiamente dichas, es tácita. Los futuros otorgantes confirman al notario su disposición a celebrar el acto y nace el deber de aquel de iniciar las diligencias previas como solicitud de informes ante las reparticiones públicas.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192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B0723-6C1E-929D-154E-736E30396990}"/>
              </a:ext>
            </a:extLst>
          </p:cNvPr>
          <p:cNvSpPr>
            <a:spLocks noGrp="1"/>
          </p:cNvSpPr>
          <p:nvPr>
            <p:ph type="title"/>
          </p:nvPr>
        </p:nvSpPr>
        <p:spPr/>
        <p:txBody>
          <a:bodyPr/>
          <a:lstStyle/>
          <a:p>
            <a:r>
              <a:rPr lang="es-ES" dirty="0"/>
              <a:t>DILIGENCIA </a:t>
            </a:r>
            <a:endParaRPr lang="en-US" dirty="0"/>
          </a:p>
        </p:txBody>
      </p:sp>
      <p:sp>
        <p:nvSpPr>
          <p:cNvPr id="3" name="Marcador de contenido 2">
            <a:extLst>
              <a:ext uri="{FF2B5EF4-FFF2-40B4-BE49-F238E27FC236}">
                <a16:creationId xmlns:a16="http://schemas.microsoft.com/office/drawing/2014/main" id="{C9870E0D-FAA1-AB8A-26F1-E590A336A741}"/>
              </a:ext>
            </a:extLst>
          </p:cNvPr>
          <p:cNvSpPr>
            <a:spLocks noGrp="1"/>
          </p:cNvSpPr>
          <p:nvPr>
            <p:ph idx="1"/>
          </p:nvPr>
        </p:nvSpPr>
        <p:spPr>
          <a:xfrm>
            <a:off x="971549" y="2228851"/>
            <a:ext cx="9439275" cy="4533899"/>
          </a:xfrm>
        </p:spPr>
        <p:txBody>
          <a:bodyPr>
            <a:noAutofit/>
          </a:bodyPr>
          <a:lstStyle/>
          <a:p>
            <a:pPr algn="l"/>
            <a:r>
              <a:rPr lang="es-ES" sz="2400" b="0" i="0" u="none" strike="noStrike" baseline="0" dirty="0">
                <a:latin typeface="Roboto-Regular"/>
              </a:rPr>
              <a:t>Es la realización de la tarea que se le encomendó. A esta</a:t>
            </a:r>
          </a:p>
          <a:p>
            <a:pPr algn="l"/>
            <a:r>
              <a:rPr lang="es-ES" sz="2400" dirty="0">
                <a:latin typeface="Roboto-Regular"/>
              </a:rPr>
              <a:t>P</a:t>
            </a:r>
            <a:r>
              <a:rPr lang="es-ES" sz="2400" b="0" i="0" u="none" strike="noStrike" baseline="0" dirty="0">
                <a:latin typeface="Roboto-Regular"/>
              </a:rPr>
              <a:t>uede concurrir el requirente o no. Comienza cuando se coloca lugar, fecha y hora. La hora es muy importante, ya que en ciertos casos tiene una especial relevancia, como en las actas de protesto, por ejemplo. </a:t>
            </a:r>
          </a:p>
          <a:p>
            <a:pPr algn="l"/>
            <a:r>
              <a:rPr lang="es-ES" sz="2400" b="0" i="0" u="none" strike="noStrike" baseline="0" dirty="0">
                <a:latin typeface="Roboto-Regular"/>
              </a:rPr>
              <a:t>Al presentarse el notario en el lugar de realización de la diligencia, debe informar a las personas del carácter en que interviene y de su derecho a responder o no. </a:t>
            </a:r>
          </a:p>
          <a:p>
            <a:pPr algn="l"/>
            <a:r>
              <a:rPr lang="es-ES" sz="2400" b="0" i="0" u="none" strike="noStrike" baseline="0" dirty="0">
                <a:latin typeface="Roboto-Regular"/>
              </a:rPr>
              <a:t>El notario debe ser absolutamente fiel en la narración de los hechos y tener mucho cuidado en emitir juicio de valor alguno acerca de lo que observa o comprueba. El relato debe ser totalmente objetivo.</a:t>
            </a:r>
            <a:endParaRPr lang="en-US" sz="2400" dirty="0"/>
          </a:p>
        </p:txBody>
      </p:sp>
    </p:spTree>
    <p:extLst>
      <p:ext uri="{BB962C8B-B14F-4D97-AF65-F5344CB8AC3E}">
        <p14:creationId xmlns:p14="http://schemas.microsoft.com/office/powerpoint/2010/main" val="99629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COMPARENDO </a:t>
            </a:r>
          </a:p>
        </p:txBody>
      </p:sp>
      <p:pic>
        <p:nvPicPr>
          <p:cNvPr id="6" name="Marcador de contenido 5">
            <a:extLst>
              <a:ext uri="{FF2B5EF4-FFF2-40B4-BE49-F238E27FC236}">
                <a16:creationId xmlns:a16="http://schemas.microsoft.com/office/drawing/2014/main" id="{A7721CFD-9B95-019A-862D-5855676E32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6300" y="1828800"/>
            <a:ext cx="10296231" cy="4953000"/>
          </a:xfrm>
          <a:prstGeom prst="rect">
            <a:avLst/>
          </a:prstGeom>
          <a:noFill/>
          <a:ln>
            <a:noFill/>
          </a:ln>
        </p:spPr>
      </p:pic>
    </p:spTree>
    <p:extLst>
      <p:ext uri="{BB962C8B-B14F-4D97-AF65-F5344CB8AC3E}">
        <p14:creationId xmlns:p14="http://schemas.microsoft.com/office/powerpoint/2010/main" val="159518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COMPARENDO en una ESCRITURA-ACTA</a:t>
            </a:r>
          </a:p>
        </p:txBody>
      </p:sp>
      <p:sp>
        <p:nvSpPr>
          <p:cNvPr id="3" name="Marcador de texto 2"/>
          <p:cNvSpPr>
            <a:spLocks noGrp="1"/>
          </p:cNvSpPr>
          <p:nvPr>
            <p:ph type="body" sz="half" idx="2"/>
          </p:nvPr>
        </p:nvSpPr>
        <p:spPr/>
        <p:txBody>
          <a:bodyPr>
            <a:normAutofit lnSpcReduction="10000"/>
          </a:bodyPr>
          <a:lstStyle/>
          <a:p>
            <a:pPr>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Por ejemplo, se dirá:</a:t>
            </a:r>
            <a:br>
              <a:rPr lang="es-ES" dirty="0">
                <a:latin typeface="Calibri" panose="020F0502020204030204" pitchFamily="34" charset="0"/>
                <a:ea typeface="Calibri" panose="020F0502020204030204" pitchFamily="34" charset="0"/>
                <a:cs typeface="Times New Roman" panose="02020603050405020304" pitchFamily="18" charset="0"/>
              </a:rPr>
            </a:br>
            <a:r>
              <a:rPr lang="es-ES" i="1" dirty="0">
                <a:latin typeface="Calibri" panose="020F0502020204030204" pitchFamily="34" charset="0"/>
                <a:ea typeface="Calibri" panose="020F0502020204030204" pitchFamily="34" charset="0"/>
                <a:cs typeface="Times New Roman" panose="02020603050405020304" pitchFamily="18" charset="0"/>
              </a:rPr>
              <a:t>“Compareciendo el Sr. Antonio Gallardo en nombre y representación de María Laura Santillán, en virtud de poder especial N.° 356 de fecha 15 de octubre de 2014, otorgado por registro notarial N° 584 en la ciudad de Mercedes, provincia de San Luis y cuyo original se agrega al protocolo”</a:t>
            </a:r>
            <a:br>
              <a:rPr lang="es-ES" i="1" dirty="0">
                <a:latin typeface="Calibri" panose="020F0502020204030204" pitchFamily="34" charset="0"/>
                <a:ea typeface="Calibri" panose="020F0502020204030204" pitchFamily="34" charset="0"/>
                <a:cs typeface="Times New Roman" panose="02020603050405020304" pitchFamily="18" charset="0"/>
              </a:rPr>
            </a:br>
            <a:r>
              <a:rPr lang="es-ES" i="1" dirty="0">
                <a:latin typeface="Calibri" panose="020F0502020204030204" pitchFamily="34" charset="0"/>
                <a:ea typeface="Calibri" panose="020F0502020204030204" pitchFamily="34" charset="0"/>
                <a:cs typeface="Times New Roman" panose="02020603050405020304" pitchFamily="18" charset="0"/>
              </a:rPr>
              <a:t>o también: “Compareciendo el Sr. Marcelo </a:t>
            </a:r>
            <a:r>
              <a:rPr lang="es-ES" i="1" dirty="0" err="1">
                <a:latin typeface="Calibri" panose="020F0502020204030204" pitchFamily="34" charset="0"/>
                <a:ea typeface="Calibri" panose="020F0502020204030204" pitchFamily="34" charset="0"/>
                <a:cs typeface="Times New Roman" panose="02020603050405020304" pitchFamily="18" charset="0"/>
              </a:rPr>
              <a:t>Viletta</a:t>
            </a:r>
            <a:r>
              <a:rPr lang="es-ES" i="1" dirty="0">
                <a:latin typeface="Calibri" panose="020F0502020204030204" pitchFamily="34" charset="0"/>
                <a:ea typeface="Calibri" panose="020F0502020204030204" pitchFamily="34" charset="0"/>
                <a:cs typeface="Times New Roman" panose="02020603050405020304" pitchFamily="18" charset="0"/>
              </a:rPr>
              <a:t> en carácter de gerente de la SRL, lo que acredita con copia concordada de contrato social de fecha 20 de enero de 2017, debidamente inscripto a la matrícula 102.333 – A, en la Dirección de Inspección de Personas Jurídicas...”</a:t>
            </a:r>
            <a:endParaRPr lang="es-ES"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71406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51DF6A4-2227-7293-0F83-23BC8F77A20D}"/>
              </a:ext>
            </a:extLst>
          </p:cNvPr>
          <p:cNvSpPr>
            <a:spLocks noGrp="1"/>
          </p:cNvSpPr>
          <p:nvPr>
            <p:ph type="ctrTitle"/>
          </p:nvPr>
        </p:nvSpPr>
        <p:spPr/>
        <p:txBody>
          <a:bodyPr/>
          <a:lstStyle/>
          <a:p>
            <a:r>
              <a:rPr lang="es-ES" dirty="0"/>
              <a:t>INTERVINIENTES</a:t>
            </a:r>
            <a:br>
              <a:rPr lang="es-ES" dirty="0"/>
            </a:br>
            <a:br>
              <a:rPr lang="es-ES" dirty="0"/>
            </a:br>
            <a:br>
              <a:rPr lang="es-ES" dirty="0"/>
            </a:br>
            <a:br>
              <a:rPr lang="es-ES" dirty="0"/>
            </a:br>
            <a:endParaRPr lang="en-US" dirty="0"/>
          </a:p>
        </p:txBody>
      </p:sp>
      <p:pic>
        <p:nvPicPr>
          <p:cNvPr id="5" name="Imagen 4">
            <a:extLst>
              <a:ext uri="{FF2B5EF4-FFF2-40B4-BE49-F238E27FC236}">
                <a16:creationId xmlns:a16="http://schemas.microsoft.com/office/drawing/2014/main" id="{2BB5A8C4-5B5E-FE47-ECA4-2F6F9FBF3A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4955" y="1335573"/>
            <a:ext cx="8825658" cy="5052715"/>
          </a:xfrm>
          <a:prstGeom prst="rect">
            <a:avLst/>
          </a:prstGeom>
          <a:noFill/>
          <a:ln>
            <a:noFill/>
          </a:ln>
        </p:spPr>
      </p:pic>
    </p:spTree>
    <p:extLst>
      <p:ext uri="{BB962C8B-B14F-4D97-AF65-F5344CB8AC3E}">
        <p14:creationId xmlns:p14="http://schemas.microsoft.com/office/powerpoint/2010/main" val="2595698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B26D97C-336D-8E57-B405-DFA22F8DC8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227" y="895350"/>
            <a:ext cx="7997698" cy="3248025"/>
          </a:xfrm>
          <a:prstGeom prst="rect">
            <a:avLst/>
          </a:prstGeom>
          <a:noFill/>
          <a:ln>
            <a:noFill/>
          </a:ln>
        </p:spPr>
      </p:pic>
    </p:spTree>
    <p:extLst>
      <p:ext uri="{BB962C8B-B14F-4D97-AF65-F5344CB8AC3E}">
        <p14:creationId xmlns:p14="http://schemas.microsoft.com/office/powerpoint/2010/main" val="95452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56C172B-64EA-8DDF-53D4-363AB62C0A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2226" y="-280035"/>
            <a:ext cx="6235700" cy="7418070"/>
          </a:xfrm>
          <a:prstGeom prst="rect">
            <a:avLst/>
          </a:prstGeom>
          <a:noFill/>
          <a:ln>
            <a:noFill/>
          </a:ln>
        </p:spPr>
      </p:pic>
    </p:spTree>
    <p:extLst>
      <p:ext uri="{BB962C8B-B14F-4D97-AF65-F5344CB8AC3E}">
        <p14:creationId xmlns:p14="http://schemas.microsoft.com/office/powerpoint/2010/main" val="228463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9655632-CE9D-8DE3-56AA-B3A7F7CEF5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4075" y="-635635"/>
            <a:ext cx="5403850" cy="8129270"/>
          </a:xfrm>
          <a:prstGeom prst="rect">
            <a:avLst/>
          </a:prstGeom>
          <a:noFill/>
          <a:ln>
            <a:noFill/>
          </a:ln>
        </p:spPr>
      </p:pic>
    </p:spTree>
    <p:extLst>
      <p:ext uri="{BB962C8B-B14F-4D97-AF65-F5344CB8AC3E}">
        <p14:creationId xmlns:p14="http://schemas.microsoft.com/office/powerpoint/2010/main" val="360509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310 CCC</a:t>
            </a:r>
          </a:p>
        </p:txBody>
      </p:sp>
      <p:sp>
        <p:nvSpPr>
          <p:cNvPr id="3" name="Marcador de texto 2"/>
          <p:cNvSpPr>
            <a:spLocks noGrp="1"/>
          </p:cNvSpPr>
          <p:nvPr>
            <p:ph type="body" idx="1"/>
          </p:nvPr>
        </p:nvSpPr>
        <p:spPr>
          <a:xfrm>
            <a:off x="6895559" y="2039815"/>
            <a:ext cx="3915316" cy="3694235"/>
          </a:xfrm>
        </p:spPr>
        <p:txBody>
          <a:bodyPr>
            <a:normAutofit fontScale="92500" lnSpcReduction="10000"/>
          </a:bodyPr>
          <a:lstStyle/>
          <a:p>
            <a:pPr>
              <a:lnSpc>
                <a:spcPct val="107000"/>
              </a:lnSpc>
              <a:spcAft>
                <a:spcPts val="800"/>
              </a:spcAft>
            </a:pP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3200" dirty="0">
                <a:latin typeface="Calibri" panose="020F0502020204030204" pitchFamily="34" charset="0"/>
                <a:ea typeface="Calibri" panose="020F0502020204030204" pitchFamily="34" charset="0"/>
                <a:cs typeface="Times New Roman" panose="02020603050405020304" pitchFamily="18" charset="0"/>
              </a:rPr>
              <a:t>"se denominan actas los documentos notariales que tienen por objeto la comprobación de hechos".</a:t>
            </a:r>
          </a:p>
          <a:p>
            <a:endParaRPr lang="es-ES" dirty="0"/>
          </a:p>
        </p:txBody>
      </p:sp>
    </p:spTree>
    <p:extLst>
      <p:ext uri="{BB962C8B-B14F-4D97-AF65-F5344CB8AC3E}">
        <p14:creationId xmlns:p14="http://schemas.microsoft.com/office/powerpoint/2010/main" val="374521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373F3-D776-8BF8-59C1-11895F614B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9951" y="0"/>
            <a:ext cx="4972050" cy="8093165"/>
          </a:xfrm>
          <a:prstGeom prst="rect">
            <a:avLst/>
          </a:prstGeom>
          <a:noFill/>
          <a:ln>
            <a:noFill/>
          </a:ln>
        </p:spPr>
      </p:pic>
    </p:spTree>
    <p:extLst>
      <p:ext uri="{BB962C8B-B14F-4D97-AF65-F5344CB8AC3E}">
        <p14:creationId xmlns:p14="http://schemas.microsoft.com/office/powerpoint/2010/main" val="3061170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A030596-8A19-3349-B577-AEADE785BF5F}"/>
              </a:ext>
            </a:extLst>
          </p:cNvPr>
          <p:cNvPicPr>
            <a:picLocks noChangeAspect="1"/>
          </p:cNvPicPr>
          <p:nvPr/>
        </p:nvPicPr>
        <p:blipFill>
          <a:blip r:embed="rId2"/>
          <a:stretch>
            <a:fillRect/>
          </a:stretch>
        </p:blipFill>
        <p:spPr>
          <a:xfrm>
            <a:off x="1554196" y="-612072"/>
            <a:ext cx="8437529" cy="8082144"/>
          </a:xfrm>
          <a:prstGeom prst="rect">
            <a:avLst/>
          </a:prstGeom>
        </p:spPr>
      </p:pic>
    </p:spTree>
    <p:extLst>
      <p:ext uri="{BB962C8B-B14F-4D97-AF65-F5344CB8AC3E}">
        <p14:creationId xmlns:p14="http://schemas.microsoft.com/office/powerpoint/2010/main" val="1898952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AE44219-29BF-5387-51ED-C5ED7E83D58F}"/>
              </a:ext>
            </a:extLst>
          </p:cNvPr>
          <p:cNvPicPr>
            <a:picLocks noChangeAspect="1"/>
          </p:cNvPicPr>
          <p:nvPr/>
        </p:nvPicPr>
        <p:blipFill>
          <a:blip r:embed="rId2"/>
          <a:stretch>
            <a:fillRect/>
          </a:stretch>
        </p:blipFill>
        <p:spPr>
          <a:xfrm>
            <a:off x="2162175" y="0"/>
            <a:ext cx="7710098" cy="6858000"/>
          </a:xfrm>
          <a:prstGeom prst="rect">
            <a:avLst/>
          </a:prstGeom>
        </p:spPr>
      </p:pic>
    </p:spTree>
    <p:extLst>
      <p:ext uri="{BB962C8B-B14F-4D97-AF65-F5344CB8AC3E}">
        <p14:creationId xmlns:p14="http://schemas.microsoft.com/office/powerpoint/2010/main" val="666891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878" y="757099"/>
            <a:ext cx="8761413" cy="706964"/>
          </a:xfrm>
        </p:spPr>
        <p:txBody>
          <a:bodyPr>
            <a:normAutofit fontScale="90000"/>
          </a:bodyPr>
          <a:lstStyle/>
          <a:p>
            <a:pPr>
              <a:lnSpc>
                <a:spcPct val="107000"/>
              </a:lnSpc>
              <a:spcAft>
                <a:spcPts val="800"/>
              </a:spcAft>
            </a:pPr>
            <a:br>
              <a:rPr lang="es-ES" sz="4000" b="1" dirty="0">
                <a:latin typeface="Calibri" panose="020F0502020204030204" pitchFamily="34" charset="0"/>
                <a:ea typeface="Calibri" panose="020F0502020204030204" pitchFamily="34" charset="0"/>
                <a:cs typeface="Times New Roman" panose="02020603050405020304" pitchFamily="18" charset="0"/>
              </a:rPr>
            </a:br>
            <a:r>
              <a:rPr lang="es-ES" sz="4000" b="1" dirty="0">
                <a:latin typeface="Calibri" panose="020F0502020204030204" pitchFamily="34" charset="0"/>
                <a:ea typeface="Calibri" panose="020F0502020204030204" pitchFamily="34" charset="0"/>
                <a:cs typeface="Times New Roman" panose="02020603050405020304" pitchFamily="18" charset="0"/>
              </a:rPr>
              <a:t>ESTIPULACIONES en una ESCRITURA PUBLICA</a:t>
            </a:r>
            <a:br>
              <a:rPr lang="es-ES" sz="2400" dirty="0">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Marcador de contenido 2"/>
          <p:cNvSpPr>
            <a:spLocks noGrp="1"/>
          </p:cNvSpPr>
          <p:nvPr>
            <p:ph idx="1"/>
          </p:nvPr>
        </p:nvSpPr>
        <p:spPr>
          <a:xfrm>
            <a:off x="1096878" y="2418348"/>
            <a:ext cx="8883735" cy="3601452"/>
          </a:xfrm>
        </p:spPr>
        <p:txBody>
          <a:bodyPr/>
          <a:lstStyle/>
          <a:p>
            <a:r>
              <a:rPr lang="es-E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Es la parte dispositiva, de allí nacen las obligaciones contraídas. Expresa el porqué del acto, es decir, expone la causa jurídica según la calificación recomendada por el notario.   Extrae la voluntad de las partes y la plasma en el negocio.</a:t>
            </a:r>
            <a:br>
              <a:rPr lang="es-ES" sz="3600" dirty="0">
                <a:solidFill>
                  <a:srgbClr val="EBEBEB"/>
                </a:solidFill>
                <a:latin typeface="Calibri" panose="020F0502020204030204" pitchFamily="34" charset="0"/>
                <a:ea typeface="Calibri" panose="020F0502020204030204" pitchFamily="34" charset="0"/>
                <a:cs typeface="Times New Roman" panose="02020603050405020304" pitchFamily="18" charset="0"/>
              </a:rPr>
            </a:br>
            <a:endParaRPr lang="es-ES" sz="3600" dirty="0">
              <a:solidFill>
                <a:srgbClr val="EBEBEB"/>
              </a:solidFill>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416235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2094" y="336884"/>
            <a:ext cx="8903446" cy="1528011"/>
          </a:xfrm>
        </p:spPr>
        <p:txBody>
          <a:bodyPr/>
          <a:lstStyle/>
          <a:p>
            <a:pPr>
              <a:lnSpc>
                <a:spcPct val="107000"/>
              </a:lnSpc>
              <a:spcAft>
                <a:spcPts val="800"/>
              </a:spcAft>
            </a:pPr>
            <a:r>
              <a:rPr lang="es-ES" b="1" dirty="0"/>
              <a:t>CIERRE</a:t>
            </a:r>
          </a:p>
        </p:txBody>
      </p:sp>
      <p:pic>
        <p:nvPicPr>
          <p:cNvPr id="9" name="Marcador de contenido 6">
            <a:extLst>
              <a:ext uri="{FF2B5EF4-FFF2-40B4-BE49-F238E27FC236}">
                <a16:creationId xmlns:a16="http://schemas.microsoft.com/office/drawing/2014/main" id="{1BAB7CAC-B843-2F33-5A7E-18B21A8AEC66}"/>
              </a:ext>
            </a:extLst>
          </p:cNvPr>
          <p:cNvPicPr>
            <a:picLocks noGrp="1" noChangeAspect="1"/>
          </p:cNvPicPr>
          <p:nvPr>
            <p:ph idx="1"/>
          </p:nvPr>
        </p:nvPicPr>
        <p:blipFill>
          <a:blip r:embed="rId2"/>
          <a:stretch>
            <a:fillRect/>
          </a:stretch>
        </p:blipFill>
        <p:spPr>
          <a:xfrm>
            <a:off x="1380426" y="1638300"/>
            <a:ext cx="8903446" cy="5066844"/>
          </a:xfrm>
          <a:prstGeom prst="rect">
            <a:avLst/>
          </a:prstGeom>
        </p:spPr>
      </p:pic>
    </p:spTree>
    <p:extLst>
      <p:ext uri="{BB962C8B-B14F-4D97-AF65-F5344CB8AC3E}">
        <p14:creationId xmlns:p14="http://schemas.microsoft.com/office/powerpoint/2010/main" val="2624272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solidFill>
                  <a:srgbClr val="EBEBEB"/>
                </a:solidFill>
                <a:latin typeface="Calibri" panose="020F0502020204030204" pitchFamily="34" charset="0"/>
                <a:ea typeface="Calibri" panose="020F0502020204030204" pitchFamily="34" charset="0"/>
                <a:cs typeface="Times New Roman" panose="02020603050405020304" pitchFamily="18" charset="0"/>
              </a:rPr>
              <a:t>Cierre de la actuación notarial</a:t>
            </a:r>
            <a:br>
              <a:rPr lang="es-ES" dirty="0">
                <a:solidFill>
                  <a:srgbClr val="EBEBEB"/>
                </a:solidFill>
                <a:latin typeface="Calibri" panose="020F0502020204030204" pitchFamily="34" charset="0"/>
                <a:ea typeface="Calibri" panose="020F0502020204030204" pitchFamily="34" charset="0"/>
                <a:cs typeface="Times New Roman" panose="02020603050405020304" pitchFamily="18" charset="0"/>
              </a:rPr>
            </a:br>
            <a:r>
              <a:rPr lang="es-ES" b="1" dirty="0">
                <a:solidFill>
                  <a:srgbClr val="EBEBEB"/>
                </a:solidFill>
                <a:latin typeface="Calibri" panose="020F0502020204030204" pitchFamily="34" charset="0"/>
                <a:ea typeface="Calibri" panose="020F0502020204030204" pitchFamily="34" charset="0"/>
                <a:cs typeface="Times New Roman" panose="02020603050405020304" pitchFamily="18" charset="0"/>
              </a:rPr>
              <a:t>y FIRMAS.</a:t>
            </a:r>
            <a:endParaRPr lang="es-ES" dirty="0"/>
          </a:p>
        </p:txBody>
      </p:sp>
      <p:sp>
        <p:nvSpPr>
          <p:cNvPr id="3" name="Marcador de texto 2"/>
          <p:cNvSpPr>
            <a:spLocks noGrp="1"/>
          </p:cNvSpPr>
          <p:nvPr>
            <p:ph type="body" idx="1"/>
          </p:nvPr>
        </p:nvSpPr>
        <p:spPr>
          <a:xfrm>
            <a:off x="1154954" y="2273605"/>
            <a:ext cx="4825157" cy="576262"/>
          </a:xfrm>
        </p:spPr>
        <p:txBody>
          <a:bodyPr/>
          <a:lstStyle/>
          <a:p>
            <a:r>
              <a:rPr lang="es-ES" dirty="0"/>
              <a:t>                      CIERRE</a:t>
            </a:r>
          </a:p>
        </p:txBody>
      </p:sp>
      <p:sp>
        <p:nvSpPr>
          <p:cNvPr id="5" name="Marcador de texto 4"/>
          <p:cNvSpPr>
            <a:spLocks noGrp="1"/>
          </p:cNvSpPr>
          <p:nvPr>
            <p:ph type="body" sz="quarter" idx="3"/>
          </p:nvPr>
        </p:nvSpPr>
        <p:spPr>
          <a:xfrm>
            <a:off x="6689558" y="2273605"/>
            <a:ext cx="5089358" cy="1160879"/>
          </a:xfrm>
        </p:spPr>
        <p:txBody>
          <a:bodyPr>
            <a:normAutofit/>
          </a:bodyPr>
          <a:lstStyle/>
          <a:p>
            <a:r>
              <a:rPr lang="es-ES" dirty="0"/>
              <a:t>SALVADURAS Y FIRMAS de los otorgantes, testigos, Notario</a:t>
            </a:r>
          </a:p>
        </p:txBody>
      </p:sp>
      <p:pic>
        <p:nvPicPr>
          <p:cNvPr id="10" name="Marcador de contenido 9"/>
          <p:cNvPicPr>
            <a:picLocks noGrp="1" noChangeAspect="1"/>
          </p:cNvPicPr>
          <p:nvPr>
            <p:ph sz="quarter" idx="4"/>
          </p:nvPr>
        </p:nvPicPr>
        <p:blipFill>
          <a:blip r:embed="rId2"/>
          <a:stretch>
            <a:fillRect/>
          </a:stretch>
        </p:blipFill>
        <p:spPr>
          <a:xfrm>
            <a:off x="6208713" y="3870748"/>
            <a:ext cx="4824412" cy="1458067"/>
          </a:xfrm>
          <a:prstGeom prst="rect">
            <a:avLst/>
          </a:prstGeom>
        </p:spPr>
      </p:pic>
      <p:pic>
        <p:nvPicPr>
          <p:cNvPr id="7" name="Marcador de contenido 6">
            <a:extLst>
              <a:ext uri="{FF2B5EF4-FFF2-40B4-BE49-F238E27FC236}">
                <a16:creationId xmlns:a16="http://schemas.microsoft.com/office/drawing/2014/main" id="{11B00023-1012-4E51-BFC2-320F0C8A92FD}"/>
              </a:ext>
            </a:extLst>
          </p:cNvPr>
          <p:cNvPicPr>
            <a:picLocks noGrp="1" noChangeAspect="1"/>
          </p:cNvPicPr>
          <p:nvPr>
            <p:ph sz="half" idx="2"/>
          </p:nvPr>
        </p:nvPicPr>
        <p:blipFill>
          <a:blip r:embed="rId3"/>
          <a:stretch>
            <a:fillRect/>
          </a:stretch>
        </p:blipFill>
        <p:spPr>
          <a:xfrm>
            <a:off x="1154954" y="2849867"/>
            <a:ext cx="5251648" cy="3770008"/>
          </a:xfrm>
          <a:prstGeom prst="rect">
            <a:avLst/>
          </a:prstGeom>
        </p:spPr>
      </p:pic>
    </p:spTree>
    <p:extLst>
      <p:ext uri="{BB962C8B-B14F-4D97-AF65-F5344CB8AC3E}">
        <p14:creationId xmlns:p14="http://schemas.microsoft.com/office/powerpoint/2010/main" val="3581893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90</a:t>
            </a:r>
          </a:p>
        </p:txBody>
      </p:sp>
      <p:sp>
        <p:nvSpPr>
          <p:cNvPr id="3" name="Marcador de texto 2"/>
          <p:cNvSpPr>
            <a:spLocks noGrp="1"/>
          </p:cNvSpPr>
          <p:nvPr>
            <p:ph type="body" sz="half" idx="2"/>
          </p:nvPr>
        </p:nvSpPr>
        <p:spPr/>
        <p:txBody>
          <a:bodyPr>
            <a:normAutofit/>
          </a:bodyPr>
          <a:lstStyle/>
          <a:p>
            <a:r>
              <a:rPr lang="es-ES" dirty="0"/>
              <a:t>Artículo 90.- Las actas protocolares complementarias se rigen, en su aspecto formal, por las normas establecidas para las que constituyen documento matriz, salvo lo dispuesto en el artículo 71 y las demás excepciones que resultaren por su relación con el documento que complementaren. Comenzadas al pie del documento matriz, podrán continuar en la hoja siguiente. EJEMPLO: rectificaciones.- </a:t>
            </a:r>
          </a:p>
        </p:txBody>
      </p:sp>
    </p:spTree>
    <p:extLst>
      <p:ext uri="{BB962C8B-B14F-4D97-AF65-F5344CB8AC3E}">
        <p14:creationId xmlns:p14="http://schemas.microsoft.com/office/powerpoint/2010/main" val="2018170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91</a:t>
            </a:r>
          </a:p>
        </p:txBody>
      </p:sp>
      <p:sp>
        <p:nvSpPr>
          <p:cNvPr id="3" name="Marcador de texto 2"/>
          <p:cNvSpPr>
            <a:spLocks noGrp="1"/>
          </p:cNvSpPr>
          <p:nvPr>
            <p:ph type="body" sz="half" idx="2"/>
          </p:nvPr>
        </p:nvSpPr>
        <p:spPr/>
        <p:txBody>
          <a:bodyPr/>
          <a:lstStyle/>
          <a:p>
            <a:r>
              <a:rPr lang="es-ES" dirty="0"/>
              <a:t>Artículo 91.- El notario documentará en forma de acta: los requerimientos e intimaciones, las notificaciones de actos de conocimiento y las declaraciones de toda persona que lo solicitare.</a:t>
            </a:r>
          </a:p>
        </p:txBody>
      </p:sp>
    </p:spTree>
    <p:extLst>
      <p:ext uri="{BB962C8B-B14F-4D97-AF65-F5344CB8AC3E}">
        <p14:creationId xmlns:p14="http://schemas.microsoft.com/office/powerpoint/2010/main" val="2502627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92</a:t>
            </a:r>
          </a:p>
        </p:txBody>
      </p:sp>
      <p:sp>
        <p:nvSpPr>
          <p:cNvPr id="3" name="Marcador de texto 2"/>
          <p:cNvSpPr>
            <a:spLocks noGrp="1"/>
          </p:cNvSpPr>
          <p:nvPr>
            <p:ph type="body" sz="half" idx="2"/>
          </p:nvPr>
        </p:nvSpPr>
        <p:spPr/>
        <p:txBody>
          <a:bodyPr>
            <a:normAutofit fontScale="92500"/>
          </a:bodyPr>
          <a:lstStyle/>
          <a:p>
            <a:r>
              <a:rPr lang="es-ES" dirty="0"/>
              <a:t>La diligencia se practicará en el domicilio o sitio indicado por el requirente; si la persona que debiere ser requerida, intimada o notificada no fuere hallada, podrá cumplirse la actuación con cualquier persona que atendiere al notario; éste dejará constancia en el acta de la declaración o respuesta que formulare el interpelado y, en su caso, su negativa a dar su nombre, a firmar, a recibir copia simple del acta, si así lo hubiere solicitado el requirente, o a brindar otros datos e informaciones. Si el requerido no se hallare o si éste o la persona con quien se entendiere la diligencia no quisiere recibirla, o nadie respondiere, se dejará constancia en el texto del acta o mediante nota.</a:t>
            </a:r>
          </a:p>
        </p:txBody>
      </p:sp>
    </p:spTree>
    <p:extLst>
      <p:ext uri="{BB962C8B-B14F-4D97-AF65-F5344CB8AC3E}">
        <p14:creationId xmlns:p14="http://schemas.microsoft.com/office/powerpoint/2010/main" val="3253223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93</a:t>
            </a:r>
          </a:p>
        </p:txBody>
      </p:sp>
      <p:sp>
        <p:nvSpPr>
          <p:cNvPr id="3" name="Marcador de texto 2"/>
          <p:cNvSpPr>
            <a:spLocks noGrp="1"/>
          </p:cNvSpPr>
          <p:nvPr>
            <p:ph type="body" sz="half" idx="2"/>
          </p:nvPr>
        </p:nvSpPr>
        <p:spPr>
          <a:xfrm>
            <a:off x="1148798" y="3094892"/>
            <a:ext cx="8831815" cy="3657600"/>
          </a:xfrm>
        </p:spPr>
        <p:txBody>
          <a:bodyPr>
            <a:normAutofit fontScale="92500" lnSpcReduction="10000"/>
          </a:bodyPr>
          <a:lstStyle/>
          <a:p>
            <a:r>
              <a:rPr lang="es-ES" b="1" u="sng" dirty="0"/>
              <a:t>Actas de presencia y comprobación.</a:t>
            </a:r>
          </a:p>
          <a:p>
            <a:r>
              <a:rPr lang="es-ES" dirty="0"/>
              <a:t>A requerimiento de quien invoque interés legítimo, el notario podrá autenticar hechos que presencie y cosas que perciba, comprobar su estado, su existencia y la de personas. Las actas que tuvieren por objeto comprobar la entrega de documentos, efectos, dinero u otras cosas y cualquier requerimiento, así como los ofrecimientos de pago, deberán contener, en lo pertinente, la transcripción o individualización inequívoca del documento entregado, la descripción completa de la cosa, la naturaleza y características de los efectos, los términos del requerimiento y, en su caso, la contestación del requerido. Se podrá dejar constancia de las declaraciones y juicios que emitan peritos, profesionales y otros concurrentes, sobre la naturaleza, características, origen y consecuencias de los hechos comprobados.(AGRIMENSOR, PLOMERO). Será suficiente que tales personas se identifiquen mediante la exhibición de documentos expedidos por autoridad competente.</a:t>
            </a:r>
          </a:p>
        </p:txBody>
      </p:sp>
    </p:spTree>
    <p:extLst>
      <p:ext uri="{BB962C8B-B14F-4D97-AF65-F5344CB8AC3E}">
        <p14:creationId xmlns:p14="http://schemas.microsoft.com/office/powerpoint/2010/main" val="184195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56603" y="661182"/>
            <a:ext cx="9024010" cy="5176910"/>
          </a:xfrm>
        </p:spPr>
        <p:txBody>
          <a:bodyPr/>
          <a:lstStyle/>
          <a:p>
            <a:r>
              <a:rPr lang="es-ES" sz="1800" dirty="0">
                <a:solidFill>
                  <a:srgbClr val="EBEBEB"/>
                </a:solidFill>
              </a:rPr>
              <a:t>Las actas </a:t>
            </a:r>
            <a:r>
              <a:rPr lang="es-ES" sz="1800" b="1" dirty="0">
                <a:solidFill>
                  <a:srgbClr val="EBEBEB"/>
                </a:solidFill>
              </a:rPr>
              <a:t>solo dan fe de los hechos relatados por el notario en tanto sean estrictamente objetivos</a:t>
            </a:r>
            <a:r>
              <a:rPr lang="es-ES" sz="1800" dirty="0">
                <a:solidFill>
                  <a:srgbClr val="EBEBEB"/>
                </a:solidFill>
              </a:rPr>
              <a:t>; por ejemplo, que una persona abrió la puerta y dijo llamarse Juan. </a:t>
            </a:r>
            <a:r>
              <a:rPr lang="es-ES" sz="1800" b="1" dirty="0">
                <a:solidFill>
                  <a:srgbClr val="FFFF00"/>
                </a:solidFill>
              </a:rPr>
              <a:t>No tienen valor los pareceres o impresiones del notario</a:t>
            </a:r>
            <a:r>
              <a:rPr lang="es-ES" sz="1800" dirty="0">
                <a:solidFill>
                  <a:srgbClr val="EBEBEB"/>
                </a:solidFill>
              </a:rPr>
              <a:t>, por ejemplo, que la humedad de la pared parece provenir de la rotura de un caño.-</a:t>
            </a:r>
            <a:br>
              <a:rPr lang="es-ES" sz="1800" dirty="0">
                <a:solidFill>
                  <a:srgbClr val="EBEBEB"/>
                </a:solidFill>
              </a:rPr>
            </a:br>
            <a:r>
              <a:rPr lang="es-ES" sz="1800" dirty="0">
                <a:solidFill>
                  <a:srgbClr val="EBEBEB"/>
                </a:solidFill>
              </a:rPr>
              <a:t>Los enunciados deben revestir la </a:t>
            </a:r>
            <a:r>
              <a:rPr lang="es-ES" sz="1800" b="1" dirty="0">
                <a:solidFill>
                  <a:srgbClr val="EBEBEB"/>
                </a:solidFill>
              </a:rPr>
              <a:t>mayor objetividad posible</a:t>
            </a:r>
            <a:r>
              <a:rPr lang="es-ES" sz="1800" dirty="0">
                <a:solidFill>
                  <a:srgbClr val="EBEBEB"/>
                </a:solidFill>
              </a:rPr>
              <a:t>, recordando que el profesional es un sujeto imparcial, fedatario del Estado y que el requirente no es un cliente que debe ver su pretensión de fondo satisfecha, por el contrario, muchas veces el resultado de un acta lo desfavorece en sus derechos subjetivos. </a:t>
            </a:r>
            <a:r>
              <a:rPr lang="es-ES" sz="1800" b="1" dirty="0">
                <a:solidFill>
                  <a:srgbClr val="FFFF00"/>
                </a:solidFill>
              </a:rPr>
              <a:t>El escribano no puede dar apreciaciones subjetivas</a:t>
            </a:r>
            <a:r>
              <a:rPr lang="es-ES" sz="1800" b="1" dirty="0">
                <a:solidFill>
                  <a:schemeClr val="accent5">
                    <a:lumMod val="75000"/>
                  </a:schemeClr>
                </a:solidFill>
              </a:rPr>
              <a:t>,</a:t>
            </a:r>
            <a:r>
              <a:rPr lang="es-ES" sz="1800" b="1" dirty="0">
                <a:solidFill>
                  <a:srgbClr val="EBEBEB"/>
                </a:solidFill>
              </a:rPr>
              <a:t> </a:t>
            </a:r>
            <a:r>
              <a:rPr lang="es-ES" sz="1800" dirty="0">
                <a:solidFill>
                  <a:srgbClr val="EBEBEB"/>
                </a:solidFill>
              </a:rPr>
              <a:t>como por ejemplo: “siendo las 15 </a:t>
            </a:r>
            <a:r>
              <a:rPr lang="es-ES" sz="1800" dirty="0" err="1">
                <a:solidFill>
                  <a:srgbClr val="EBEBEB"/>
                </a:solidFill>
              </a:rPr>
              <a:t>hs</a:t>
            </a:r>
            <a:r>
              <a:rPr lang="es-ES" sz="1800" dirty="0">
                <a:solidFill>
                  <a:srgbClr val="EBEBEB"/>
                </a:solidFill>
              </a:rPr>
              <a:t> del día 2 de noviembre de 2013, me traslado al domicilio de Juan </a:t>
            </a:r>
            <a:r>
              <a:rPr lang="es-ES" sz="1800" dirty="0" err="1">
                <a:solidFill>
                  <a:srgbClr val="EBEBEB"/>
                </a:solidFill>
              </a:rPr>
              <a:t>Perez</a:t>
            </a:r>
            <a:r>
              <a:rPr lang="es-ES" sz="1800" dirty="0">
                <a:solidFill>
                  <a:srgbClr val="EBEBEB"/>
                </a:solidFill>
              </a:rPr>
              <a:t> y procedo a golpear la puerta. Luego de una espera de 40 minutos, responde una persona que dice llamarse María Pereyra, que es la cónyuge de </a:t>
            </a:r>
            <a:r>
              <a:rPr lang="es-ES" sz="1800" dirty="0" err="1">
                <a:solidFill>
                  <a:srgbClr val="EBEBEB"/>
                </a:solidFill>
              </a:rPr>
              <a:t>Perez</a:t>
            </a:r>
            <a:r>
              <a:rPr lang="es-ES" sz="1800" dirty="0">
                <a:solidFill>
                  <a:srgbClr val="EBEBEB"/>
                </a:solidFill>
              </a:rPr>
              <a:t>, y que este no se encuentra en el domicilio por estar trabajando. Me dio la sensación de que María estaba </a:t>
            </a:r>
            <a:r>
              <a:rPr lang="es-ES" sz="1800" dirty="0" err="1">
                <a:solidFill>
                  <a:srgbClr val="EBEBEB"/>
                </a:solidFill>
              </a:rPr>
              <a:t>mientiendo</a:t>
            </a:r>
            <a:r>
              <a:rPr lang="es-ES" sz="1800" dirty="0">
                <a:solidFill>
                  <a:srgbClr val="EBEBEB"/>
                </a:solidFill>
              </a:rPr>
              <a:t> porque la noté como nerviosa. Y dudo que </a:t>
            </a:r>
            <a:r>
              <a:rPr lang="es-ES" sz="1800" dirty="0" err="1">
                <a:solidFill>
                  <a:srgbClr val="EBEBEB"/>
                </a:solidFill>
              </a:rPr>
              <a:t>Perez</a:t>
            </a:r>
            <a:r>
              <a:rPr lang="es-ES" sz="1800" dirty="0">
                <a:solidFill>
                  <a:srgbClr val="EBEBEB"/>
                </a:solidFill>
              </a:rPr>
              <a:t> no estuviera. Me dio la sensación que estaba oculto dentro de la vivienda”</a:t>
            </a:r>
            <a:endParaRPr lang="es-ES" sz="1800" dirty="0"/>
          </a:p>
        </p:txBody>
      </p:sp>
    </p:spTree>
    <p:extLst>
      <p:ext uri="{BB962C8B-B14F-4D97-AF65-F5344CB8AC3E}">
        <p14:creationId xmlns:p14="http://schemas.microsoft.com/office/powerpoint/2010/main" val="11963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95</a:t>
            </a:r>
          </a:p>
        </p:txBody>
      </p:sp>
      <p:sp>
        <p:nvSpPr>
          <p:cNvPr id="3" name="Marcador de texto 2"/>
          <p:cNvSpPr>
            <a:spLocks noGrp="1"/>
          </p:cNvSpPr>
          <p:nvPr>
            <p:ph type="body" sz="half" idx="2"/>
          </p:nvPr>
        </p:nvSpPr>
        <p:spPr>
          <a:xfrm>
            <a:off x="1148798" y="3193366"/>
            <a:ext cx="9980613" cy="2854569"/>
          </a:xfrm>
        </p:spPr>
        <p:txBody>
          <a:bodyPr/>
          <a:lstStyle/>
          <a:p>
            <a:r>
              <a:rPr lang="es-ES" b="1" u="sng" dirty="0"/>
              <a:t>Actas de protocolización</a:t>
            </a:r>
            <a:r>
              <a:rPr lang="es-ES" dirty="0"/>
              <a:t>.</a:t>
            </a:r>
          </a:p>
          <a:p>
            <a:r>
              <a:rPr lang="es-ES" dirty="0"/>
              <a:t> La protocolización de documentos públicos y privados decretada por resolución judicial, se cumplirá mediante las siguientes formalidades: 1) Se extenderá acta con la relación del mandato judicial y de los datos que identifiquen el documento, el cual puede transcribirse. Si estuviere redactado en idioma extranjero sólo se transcribirá la traducción. La transcripción será obligatoria cuando fuere ordenada por norma legal o resolución judicial.</a:t>
            </a:r>
          </a:p>
        </p:txBody>
      </p:sp>
      <p:pic>
        <p:nvPicPr>
          <p:cNvPr id="4" name="Imagen 3"/>
          <p:cNvPicPr>
            <a:picLocks noChangeAspect="1"/>
          </p:cNvPicPr>
          <p:nvPr/>
        </p:nvPicPr>
        <p:blipFill>
          <a:blip r:embed="rId2"/>
          <a:stretch>
            <a:fillRect/>
          </a:stretch>
        </p:blipFill>
        <p:spPr>
          <a:xfrm>
            <a:off x="3235568" y="820513"/>
            <a:ext cx="4539177" cy="2640139"/>
          </a:xfrm>
          <a:prstGeom prst="rect">
            <a:avLst/>
          </a:prstGeom>
        </p:spPr>
      </p:pic>
    </p:spTree>
    <p:extLst>
      <p:ext uri="{BB962C8B-B14F-4D97-AF65-F5344CB8AC3E}">
        <p14:creationId xmlns:p14="http://schemas.microsoft.com/office/powerpoint/2010/main" val="2725598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95</a:t>
            </a:r>
          </a:p>
        </p:txBody>
      </p:sp>
      <p:sp>
        <p:nvSpPr>
          <p:cNvPr id="3" name="Marcador de texto 2"/>
          <p:cNvSpPr>
            <a:spLocks noGrp="1"/>
          </p:cNvSpPr>
          <p:nvPr>
            <p:ph type="body" sz="half" idx="2"/>
          </p:nvPr>
        </p:nvSpPr>
        <p:spPr/>
        <p:txBody>
          <a:bodyPr>
            <a:normAutofit fontScale="92500" lnSpcReduction="20000"/>
          </a:bodyPr>
          <a:lstStyle/>
          <a:p>
            <a:r>
              <a:rPr lang="es-ES" dirty="0"/>
              <a:t>2) El documento se agregará al protocolo, cuando ello fuere posible, con las demás actuaciones que correspondan. 3) No será necesaria la presencia y firma del juez que la hubiere dispuesto. 4) Si el documento protocolizado no hubiere sido transcripto, se lo reproducirá en la copia del acta o se agregará a ella copia autenticada de aquél. En las actas que tuvieren por objeto reunir los antecedentes judiciales relativos a títulos supletorios o a subastas públicas, se relacionarán y transcribirán, en su caso, las piezas respectivas y se individualizará el bien. Se dejará constancia de sus antecedentes y del cumplimiento de los recaudos fiscales y administrativos que conformen el texto documental del título y faciliten su registración cuando fuere necesario. El acta será firmada por el juez y por el interesado cuando así lo dispusieren las normas procesales.</a:t>
            </a:r>
          </a:p>
        </p:txBody>
      </p:sp>
    </p:spTree>
    <p:extLst>
      <p:ext uri="{BB962C8B-B14F-4D97-AF65-F5344CB8AC3E}">
        <p14:creationId xmlns:p14="http://schemas.microsoft.com/office/powerpoint/2010/main" val="555630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7300" y="708330"/>
            <a:ext cx="8961439" cy="1718548"/>
          </a:xfrm>
        </p:spPr>
        <p:txBody>
          <a:bodyPr/>
          <a:lstStyle/>
          <a:p>
            <a:r>
              <a:rPr lang="es-ES" dirty="0"/>
              <a:t>Art 96</a:t>
            </a:r>
          </a:p>
        </p:txBody>
      </p:sp>
      <p:sp>
        <p:nvSpPr>
          <p:cNvPr id="3" name="Marcador de texto 2"/>
          <p:cNvSpPr>
            <a:spLocks noGrp="1"/>
          </p:cNvSpPr>
          <p:nvPr>
            <p:ph type="body" sz="half" idx="2"/>
          </p:nvPr>
        </p:nvSpPr>
        <p:spPr>
          <a:xfrm>
            <a:off x="1148798" y="3179299"/>
            <a:ext cx="8831815" cy="3545058"/>
          </a:xfrm>
        </p:spPr>
        <p:txBody>
          <a:bodyPr>
            <a:normAutofit lnSpcReduction="10000"/>
          </a:bodyPr>
          <a:lstStyle/>
          <a:p>
            <a:r>
              <a:rPr lang="es-ES" b="1" u="sng" dirty="0"/>
              <a:t>Actas de incorporación y de transcripción. </a:t>
            </a:r>
            <a:r>
              <a:rPr lang="es-ES" dirty="0"/>
              <a:t>La incorporación o transcripción de documentos públicos o privados requerida por los particulares se cumplirá mediante las siguientes formalidades: 1) Se extenderá acta con la relación del requerimiento y con los datos que identifiquen el documento, el que podrá transcribirse, aun cuando sólo se requiriere su incorporación al protocolo. Si estuviere redactado en idioma extranjero sólo se transcribirá la traducción. 2) Al expedir copia del acta, si el documento incorporado no hubiere sido transcripto, se lo reproducirá o se anexará a aquella, copia autenticada del mismo, con constancia de su incorporación. 3) Cuando se tratare de documentos privados que versen sobre actos o negocios jurídicos para cuya validez se hubiere ordenado o convenido la escritura pública, la incorporación o transcripción al protocolo no tendrá más efecto que asegurar su fecha y, en su caso, el del reconocimiento de firmas. </a:t>
            </a:r>
          </a:p>
        </p:txBody>
      </p:sp>
      <p:pic>
        <p:nvPicPr>
          <p:cNvPr id="5" name="Imagen 4">
            <a:extLst>
              <a:ext uri="{FF2B5EF4-FFF2-40B4-BE49-F238E27FC236}">
                <a16:creationId xmlns:a16="http://schemas.microsoft.com/office/drawing/2014/main" id="{6A8A2753-2D2A-0BAF-E177-8E68F5CF2550}"/>
              </a:ext>
            </a:extLst>
          </p:cNvPr>
          <p:cNvPicPr>
            <a:picLocks noChangeAspect="1"/>
          </p:cNvPicPr>
          <p:nvPr/>
        </p:nvPicPr>
        <p:blipFill>
          <a:blip r:embed="rId2"/>
          <a:stretch>
            <a:fillRect/>
          </a:stretch>
        </p:blipFill>
        <p:spPr>
          <a:xfrm>
            <a:off x="3609975" y="647159"/>
            <a:ext cx="3430786" cy="1718548"/>
          </a:xfrm>
          <a:prstGeom prst="rect">
            <a:avLst/>
          </a:prstGeom>
        </p:spPr>
      </p:pic>
    </p:spTree>
    <p:extLst>
      <p:ext uri="{BB962C8B-B14F-4D97-AF65-F5344CB8AC3E}">
        <p14:creationId xmlns:p14="http://schemas.microsoft.com/office/powerpoint/2010/main" val="1716095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97                              </a:t>
            </a:r>
          </a:p>
        </p:txBody>
      </p:sp>
      <p:sp>
        <p:nvSpPr>
          <p:cNvPr id="3" name="Marcador de texto 2"/>
          <p:cNvSpPr>
            <a:spLocks noGrp="1"/>
          </p:cNvSpPr>
          <p:nvPr>
            <p:ph type="body" sz="half" idx="2"/>
          </p:nvPr>
        </p:nvSpPr>
        <p:spPr>
          <a:xfrm>
            <a:off x="1519312" y="3392365"/>
            <a:ext cx="9129932" cy="2321168"/>
          </a:xfrm>
        </p:spPr>
        <p:txBody>
          <a:bodyPr/>
          <a:lstStyle/>
          <a:p>
            <a:r>
              <a:rPr lang="es-ES" b="1" u="sng" dirty="0"/>
              <a:t>Actas de protesto.</a:t>
            </a:r>
          </a:p>
          <a:p>
            <a:r>
              <a:rPr lang="es-ES" dirty="0"/>
              <a:t>Las disposiciones de esta Ley serán aplicables a las actas de protesto en cuanto no se opusieren a las contenidas en la legislación especial sobre la materia.                   </a:t>
            </a:r>
          </a:p>
        </p:txBody>
      </p:sp>
      <p:pic>
        <p:nvPicPr>
          <p:cNvPr id="5" name="Imagen 4"/>
          <p:cNvPicPr>
            <a:picLocks noChangeAspect="1"/>
          </p:cNvPicPr>
          <p:nvPr/>
        </p:nvPicPr>
        <p:blipFill>
          <a:blip r:embed="rId2"/>
          <a:stretch>
            <a:fillRect/>
          </a:stretch>
        </p:blipFill>
        <p:spPr>
          <a:xfrm>
            <a:off x="4683588" y="678365"/>
            <a:ext cx="3644485" cy="2488917"/>
          </a:xfrm>
          <a:prstGeom prst="rect">
            <a:avLst/>
          </a:prstGeom>
        </p:spPr>
      </p:pic>
    </p:spTree>
    <p:extLst>
      <p:ext uri="{BB962C8B-B14F-4D97-AF65-F5344CB8AC3E}">
        <p14:creationId xmlns:p14="http://schemas.microsoft.com/office/powerpoint/2010/main" val="3084708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Art 98</a:t>
            </a:r>
          </a:p>
        </p:txBody>
      </p:sp>
      <p:sp>
        <p:nvSpPr>
          <p:cNvPr id="3" name="Marcador de texto 2"/>
          <p:cNvSpPr>
            <a:spLocks noGrp="1"/>
          </p:cNvSpPr>
          <p:nvPr>
            <p:ph type="body" sz="half" idx="2"/>
          </p:nvPr>
        </p:nvSpPr>
        <p:spPr>
          <a:xfrm>
            <a:off x="1148798" y="2855740"/>
            <a:ext cx="9444174" cy="3812346"/>
          </a:xfrm>
        </p:spPr>
        <p:txBody>
          <a:bodyPr>
            <a:normAutofit/>
          </a:bodyPr>
          <a:lstStyle/>
          <a:p>
            <a:r>
              <a:rPr lang="es-ES" b="1" u="sng" dirty="0"/>
              <a:t>Actas de remisión de correspondencia. </a:t>
            </a:r>
          </a:p>
          <a:p>
            <a:r>
              <a:rPr lang="es-ES" dirty="0"/>
              <a:t>En las actas que certifiquen la remisión de correspondencia o documentos por correo, se hará constar: 1) El requerimiento; 2) La recepción por el notario de la carta o los documentos; 3) La transcripción de la carta o la relación de los documentos; 4) La colocación, dentro del sobre, de la carta o de los documentos a despachar; 5) Que el sobre cerrado queda en poder del notario para realizar la diligencia encomendada. Practicada la diligencia, el notario dejará constancia de su cumplimiento. También hará constar en la carta o documento que la remisión del mismo se efectúa con su intervención.-</a:t>
            </a:r>
          </a:p>
        </p:txBody>
      </p:sp>
      <p:pic>
        <p:nvPicPr>
          <p:cNvPr id="6" name="Imagen 5"/>
          <p:cNvPicPr>
            <a:picLocks noChangeAspect="1"/>
          </p:cNvPicPr>
          <p:nvPr/>
        </p:nvPicPr>
        <p:blipFill>
          <a:blip r:embed="rId2"/>
          <a:stretch>
            <a:fillRect/>
          </a:stretch>
        </p:blipFill>
        <p:spPr>
          <a:xfrm>
            <a:off x="4290646" y="615338"/>
            <a:ext cx="4529797" cy="2476289"/>
          </a:xfrm>
          <a:prstGeom prst="rect">
            <a:avLst/>
          </a:prstGeom>
        </p:spPr>
      </p:pic>
    </p:spTree>
    <p:extLst>
      <p:ext uri="{BB962C8B-B14F-4D97-AF65-F5344CB8AC3E}">
        <p14:creationId xmlns:p14="http://schemas.microsoft.com/office/powerpoint/2010/main" val="223851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647114"/>
            <a:ext cx="8761413" cy="1033518"/>
          </a:xfrm>
        </p:spPr>
        <p:txBody>
          <a:bodyPr>
            <a:normAutofit fontScale="90000"/>
          </a:bodyPr>
          <a:lstStyle/>
          <a:p>
            <a:r>
              <a:rPr lang="es-ES" dirty="0"/>
              <a:t>DIFERENCIAS e/ACTAS Y ESCRITURA PUBLICA</a:t>
            </a:r>
          </a:p>
        </p:txBody>
      </p:sp>
      <p:sp>
        <p:nvSpPr>
          <p:cNvPr id="3" name="Marcador de texto 2"/>
          <p:cNvSpPr>
            <a:spLocks noGrp="1"/>
          </p:cNvSpPr>
          <p:nvPr>
            <p:ph type="body" idx="1"/>
          </p:nvPr>
        </p:nvSpPr>
        <p:spPr/>
        <p:txBody>
          <a:bodyPr/>
          <a:lstStyle/>
          <a:p>
            <a:r>
              <a:rPr lang="es-ES" dirty="0"/>
              <a:t>ESCRITURAS PUBLICAS</a:t>
            </a:r>
          </a:p>
        </p:txBody>
      </p:sp>
      <p:sp>
        <p:nvSpPr>
          <p:cNvPr id="4" name="Marcador de contenido 3"/>
          <p:cNvSpPr>
            <a:spLocks noGrp="1"/>
          </p:cNvSpPr>
          <p:nvPr>
            <p:ph sz="half" idx="2"/>
          </p:nvPr>
        </p:nvSpPr>
        <p:spPr>
          <a:xfrm>
            <a:off x="1154954" y="3179762"/>
            <a:ext cx="5053758" cy="3066293"/>
          </a:xfrm>
        </p:spPr>
        <p:txBody>
          <a:bodyPr>
            <a:normAutofit fontScale="92500" lnSpcReduction="20000"/>
          </a:bodyPr>
          <a:lstStyle/>
          <a:p>
            <a:r>
              <a:rPr lang="es-ES" dirty="0"/>
              <a:t>Las escrituras tienen por contenido declaraciones de voluntad, un negocio jurídico;</a:t>
            </a:r>
          </a:p>
          <a:p>
            <a:r>
              <a:rPr lang="es-ES" dirty="0"/>
              <a:t>En las escrituras, si bien existe el requerimiento que, como se sabe, es necesario para que el notario pueda actuar, no se encuentra escrito o plasmado en el documento;</a:t>
            </a:r>
          </a:p>
          <a:p>
            <a:r>
              <a:rPr lang="es-ES" dirty="0"/>
              <a:t>en las escrituras, el orden es lógico, de tal manera que el negocio en ellas contenido sea lo más claro posible para evitar dudas e interpretaciones erróneas. </a:t>
            </a:r>
          </a:p>
        </p:txBody>
      </p:sp>
      <p:sp>
        <p:nvSpPr>
          <p:cNvPr id="5" name="Marcador de texto 4"/>
          <p:cNvSpPr>
            <a:spLocks noGrp="1"/>
          </p:cNvSpPr>
          <p:nvPr>
            <p:ph type="body" sz="quarter" idx="3"/>
          </p:nvPr>
        </p:nvSpPr>
        <p:spPr/>
        <p:txBody>
          <a:bodyPr/>
          <a:lstStyle/>
          <a:p>
            <a:r>
              <a:rPr lang="es-ES" dirty="0"/>
              <a:t>ACTAS NOTARIALES</a:t>
            </a:r>
          </a:p>
        </p:txBody>
      </p:sp>
      <p:sp>
        <p:nvSpPr>
          <p:cNvPr id="6" name="Marcador de contenido 5"/>
          <p:cNvSpPr>
            <a:spLocks noGrp="1"/>
          </p:cNvSpPr>
          <p:nvPr>
            <p:ph sz="quarter" idx="4"/>
          </p:nvPr>
        </p:nvSpPr>
        <p:spPr/>
        <p:txBody>
          <a:bodyPr>
            <a:normAutofit lnSpcReduction="10000"/>
          </a:bodyPr>
          <a:lstStyle/>
          <a:p>
            <a:r>
              <a:rPr lang="es-ES" dirty="0"/>
              <a:t>las actas son la descripción de un hecho o suceso, pero estos tienen virtualidad </a:t>
            </a:r>
            <a:r>
              <a:rPr lang="es-ES" dirty="0" err="1"/>
              <a:t>negocial</a:t>
            </a:r>
            <a:r>
              <a:rPr lang="es-ES" dirty="0"/>
              <a:t>, derivada de la ley o de un contrato anterior</a:t>
            </a:r>
          </a:p>
          <a:p>
            <a:r>
              <a:rPr lang="es-ES" dirty="0"/>
              <a:t>en las actas, el requerimiento debe estar escrito y firmado por el requirente.</a:t>
            </a:r>
          </a:p>
          <a:p>
            <a:r>
              <a:rPr lang="es-ES" dirty="0"/>
              <a:t>En las actas, hay un orden cronológico. El notario relata tal cual se suceden los hechos en el tiempo;</a:t>
            </a:r>
          </a:p>
        </p:txBody>
      </p:sp>
    </p:spTree>
    <p:extLst>
      <p:ext uri="{BB962C8B-B14F-4D97-AF65-F5344CB8AC3E}">
        <p14:creationId xmlns:p14="http://schemas.microsoft.com/office/powerpoint/2010/main" val="211363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solidFill>
                  <a:srgbClr val="EBEBEB"/>
                </a:solidFill>
              </a:rPr>
              <a:t>DIFERENCIAS e/ACTAS Y ESCRITURA PUBLICA</a:t>
            </a:r>
            <a:endParaRPr lang="es-ES" dirty="0"/>
          </a:p>
        </p:txBody>
      </p:sp>
      <p:sp>
        <p:nvSpPr>
          <p:cNvPr id="3" name="Marcador de texto 2"/>
          <p:cNvSpPr>
            <a:spLocks noGrp="1"/>
          </p:cNvSpPr>
          <p:nvPr>
            <p:ph type="body" idx="1"/>
          </p:nvPr>
        </p:nvSpPr>
        <p:spPr/>
        <p:txBody>
          <a:bodyPr/>
          <a:lstStyle/>
          <a:p>
            <a:r>
              <a:rPr lang="es-ES" dirty="0"/>
              <a:t>ESCRITURAS PUBLICAS</a:t>
            </a:r>
          </a:p>
        </p:txBody>
      </p:sp>
      <p:sp>
        <p:nvSpPr>
          <p:cNvPr id="4" name="Marcador de contenido 3"/>
          <p:cNvSpPr>
            <a:spLocks noGrp="1"/>
          </p:cNvSpPr>
          <p:nvPr>
            <p:ph sz="half" idx="2"/>
          </p:nvPr>
        </p:nvSpPr>
        <p:spPr/>
        <p:txBody>
          <a:bodyPr>
            <a:normAutofit lnSpcReduction="10000"/>
          </a:bodyPr>
          <a:lstStyle/>
          <a:p>
            <a:r>
              <a:rPr lang="es-ES" dirty="0"/>
              <a:t>las escrituras, permiten previsibilidad temática.</a:t>
            </a:r>
          </a:p>
          <a:p>
            <a:r>
              <a:rPr lang="es-ES" dirty="0"/>
              <a:t>en las escrituras, hay necesariamente un </a:t>
            </a:r>
            <a:r>
              <a:rPr lang="es-ES" b="1" u="sng" dirty="0">
                <a:solidFill>
                  <a:schemeClr val="tx1"/>
                </a:solidFill>
              </a:rPr>
              <a:t>otorgamiento</a:t>
            </a:r>
            <a:r>
              <a:rPr lang="es-ES" dirty="0"/>
              <a:t>, que </a:t>
            </a:r>
            <a:r>
              <a:rPr lang="es-ES" b="1" dirty="0"/>
              <a:t>implica la manifestación de la voluntad </a:t>
            </a:r>
            <a:r>
              <a:rPr lang="es-ES" dirty="0"/>
              <a:t>de las partes;</a:t>
            </a:r>
          </a:p>
          <a:p>
            <a:r>
              <a:rPr lang="es-ES" dirty="0"/>
              <a:t>las escrituras públicas deben ser firmadas por todos los comparecientes, bajo pena de nulidad.</a:t>
            </a:r>
          </a:p>
        </p:txBody>
      </p:sp>
      <p:sp>
        <p:nvSpPr>
          <p:cNvPr id="5" name="Marcador de texto 4"/>
          <p:cNvSpPr>
            <a:spLocks noGrp="1"/>
          </p:cNvSpPr>
          <p:nvPr>
            <p:ph type="body" sz="quarter" idx="3"/>
          </p:nvPr>
        </p:nvSpPr>
        <p:spPr/>
        <p:txBody>
          <a:bodyPr/>
          <a:lstStyle/>
          <a:p>
            <a:r>
              <a:rPr lang="es-ES" dirty="0"/>
              <a:t>ACTAS NOTARIALES</a:t>
            </a:r>
          </a:p>
        </p:txBody>
      </p:sp>
      <p:sp>
        <p:nvSpPr>
          <p:cNvPr id="6" name="Marcador de contenido 5"/>
          <p:cNvSpPr>
            <a:spLocks noGrp="1"/>
          </p:cNvSpPr>
          <p:nvPr>
            <p:ph sz="quarter" idx="4"/>
          </p:nvPr>
        </p:nvSpPr>
        <p:spPr/>
        <p:txBody>
          <a:bodyPr>
            <a:normAutofit/>
          </a:bodyPr>
          <a:lstStyle/>
          <a:p>
            <a:r>
              <a:rPr lang="es-ES" dirty="0"/>
              <a:t>El resultado de las actas es siempre incierto y aleatorio.</a:t>
            </a:r>
          </a:p>
          <a:p>
            <a:r>
              <a:rPr lang="es-ES" dirty="0"/>
              <a:t>En las actas, se aprueba o ratifica la redacción o la diligencia;</a:t>
            </a:r>
          </a:p>
          <a:p>
            <a:r>
              <a:rPr lang="es-ES" dirty="0"/>
              <a:t>En las actas, el requerido o interpelado puede negarse a firmar y este hecho no le hace perder el valor a esta;</a:t>
            </a:r>
          </a:p>
        </p:txBody>
      </p:sp>
    </p:spTree>
    <p:extLst>
      <p:ext uri="{BB962C8B-B14F-4D97-AF65-F5344CB8AC3E}">
        <p14:creationId xmlns:p14="http://schemas.microsoft.com/office/powerpoint/2010/main" val="2811873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45532"/>
            <a:ext cx="8761413" cy="706964"/>
          </a:xfrm>
        </p:spPr>
        <p:txBody>
          <a:bodyPr>
            <a:normAutofit fontScale="90000"/>
          </a:bodyPr>
          <a:lstStyle/>
          <a:p>
            <a:r>
              <a:rPr lang="es-ES" dirty="0">
                <a:solidFill>
                  <a:srgbClr val="EBEBEB"/>
                </a:solidFill>
              </a:rPr>
              <a:t>DIFERENCIAS e/ACTAS Y ESCRITURA PUBLICA</a:t>
            </a:r>
            <a:endParaRPr lang="es-ES" dirty="0"/>
          </a:p>
        </p:txBody>
      </p:sp>
      <p:sp>
        <p:nvSpPr>
          <p:cNvPr id="3" name="Marcador de texto 2"/>
          <p:cNvSpPr>
            <a:spLocks noGrp="1"/>
          </p:cNvSpPr>
          <p:nvPr>
            <p:ph type="body" idx="1"/>
          </p:nvPr>
        </p:nvSpPr>
        <p:spPr/>
        <p:txBody>
          <a:bodyPr/>
          <a:lstStyle/>
          <a:p>
            <a:r>
              <a:rPr lang="es-ES" dirty="0"/>
              <a:t>ESCRITURAS PUBLICAS</a:t>
            </a:r>
          </a:p>
        </p:txBody>
      </p:sp>
      <p:sp>
        <p:nvSpPr>
          <p:cNvPr id="4" name="Marcador de contenido 3"/>
          <p:cNvSpPr>
            <a:spLocks noGrp="1"/>
          </p:cNvSpPr>
          <p:nvPr>
            <p:ph sz="half" idx="2"/>
          </p:nvPr>
        </p:nvSpPr>
        <p:spPr/>
        <p:txBody>
          <a:bodyPr>
            <a:normAutofit/>
          </a:bodyPr>
          <a:lstStyle/>
          <a:p>
            <a:r>
              <a:rPr lang="es-ES" dirty="0"/>
              <a:t>en las escrituras, siempre se deben presentar los documentos habilitantes;</a:t>
            </a:r>
          </a:p>
          <a:p>
            <a:r>
              <a:rPr lang="es-ES" dirty="0"/>
              <a:t>en las escrituras, siempre se debe dar fe de identidad o conocimiento de los comparecientes.</a:t>
            </a:r>
          </a:p>
          <a:p>
            <a:r>
              <a:rPr lang="es-ES" dirty="0"/>
              <a:t>en las escrituras el escribano preside, dirige el acto y guía la audiencia notarial</a:t>
            </a:r>
          </a:p>
        </p:txBody>
      </p:sp>
      <p:sp>
        <p:nvSpPr>
          <p:cNvPr id="5" name="Marcador de texto 4"/>
          <p:cNvSpPr>
            <a:spLocks noGrp="1"/>
          </p:cNvSpPr>
          <p:nvPr>
            <p:ph type="body" sz="quarter" idx="3"/>
          </p:nvPr>
        </p:nvSpPr>
        <p:spPr/>
        <p:txBody>
          <a:bodyPr/>
          <a:lstStyle/>
          <a:p>
            <a:r>
              <a:rPr lang="es-ES" dirty="0"/>
              <a:t>ACTAS NOTARIALES</a:t>
            </a:r>
          </a:p>
        </p:txBody>
      </p:sp>
      <p:sp>
        <p:nvSpPr>
          <p:cNvPr id="6" name="Marcador de contenido 5"/>
          <p:cNvSpPr>
            <a:spLocks noGrp="1"/>
          </p:cNvSpPr>
          <p:nvPr>
            <p:ph sz="quarter" idx="4"/>
          </p:nvPr>
        </p:nvSpPr>
        <p:spPr/>
        <p:txBody>
          <a:bodyPr>
            <a:normAutofit fontScale="85000" lnSpcReduction="10000"/>
          </a:bodyPr>
          <a:lstStyle/>
          <a:p>
            <a:r>
              <a:rPr lang="es-ES" dirty="0"/>
              <a:t>En el caso de que el requirente del acta actúe en representación, no es necesario presentar los poderes que legitimen su actuar;</a:t>
            </a:r>
          </a:p>
          <a:p>
            <a:r>
              <a:rPr lang="es-ES" dirty="0"/>
              <a:t>En las actas, cuando el escribano realiza la diligencia, no tiene obligación de dar fe de conocimiento o de identificación de las personas con las cuales deba entenderse; en el requerimiento, sí da fe de identidad o conocimiento del requirente;</a:t>
            </a:r>
          </a:p>
          <a:p>
            <a:r>
              <a:rPr lang="es-ES" dirty="0"/>
              <a:t>En las actas, solo hay presencia del notario, es decir, se limita a volcar por escrito lo percibido por sus sentidos.</a:t>
            </a:r>
          </a:p>
        </p:txBody>
      </p:sp>
    </p:spTree>
    <p:extLst>
      <p:ext uri="{BB962C8B-B14F-4D97-AF65-F5344CB8AC3E}">
        <p14:creationId xmlns:p14="http://schemas.microsoft.com/office/powerpoint/2010/main" val="419150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3212" y="2110154"/>
            <a:ext cx="4422767" cy="2851315"/>
          </a:xfrm>
        </p:spPr>
        <p:txBody>
          <a:bodyPr>
            <a:normAutofit fontScale="90000"/>
          </a:bodyPr>
          <a:lstStyle/>
          <a:p>
            <a:r>
              <a:rPr lang="es-ES" dirty="0"/>
              <a:t>REGULACION NORMATIVA:ART 310,311CCC Y ARTS 88-99 LEY 3114.</a:t>
            </a:r>
          </a:p>
        </p:txBody>
      </p:sp>
      <p:sp>
        <p:nvSpPr>
          <p:cNvPr id="3" name="Marcador de texto 2"/>
          <p:cNvSpPr>
            <a:spLocks noGrp="1"/>
          </p:cNvSpPr>
          <p:nvPr>
            <p:ph type="body" idx="1"/>
          </p:nvPr>
        </p:nvSpPr>
        <p:spPr/>
        <p:txBody>
          <a:bodyPr>
            <a:normAutofit fontScale="92500" lnSpcReduction="10000"/>
          </a:bodyPr>
          <a:lstStyle/>
          <a:p>
            <a:r>
              <a:rPr lang="es-ES" b="1" dirty="0"/>
              <a:t>El artículo 311 determina los requisitos de las actas notariales, los cuales están sujetos a las exigencias de las escrituras públicas, con las siguientes modificaciones:</a:t>
            </a:r>
          </a:p>
        </p:txBody>
      </p:sp>
    </p:spTree>
    <p:extLst>
      <p:ext uri="{BB962C8B-B14F-4D97-AF65-F5344CB8AC3E}">
        <p14:creationId xmlns:p14="http://schemas.microsoft.com/office/powerpoint/2010/main" val="171270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5169" y="1949957"/>
            <a:ext cx="8638674" cy="3633537"/>
          </a:xfrm>
        </p:spPr>
        <p:txBody>
          <a:bodyPr/>
          <a:lstStyle/>
          <a:p>
            <a:pPr algn="ctr"/>
            <a:r>
              <a:rPr lang="es-ES" sz="2000" dirty="0"/>
              <a:t>a) se </a:t>
            </a:r>
            <a:r>
              <a:rPr lang="es-ES" sz="2000" u="sng" dirty="0"/>
              <a:t>debe hacer </a:t>
            </a:r>
            <a:r>
              <a:rPr lang="es-ES" sz="2000" b="1" u="sng" dirty="0">
                <a:solidFill>
                  <a:srgbClr val="FFFF00"/>
                </a:solidFill>
              </a:rPr>
              <a:t>constar el requerimiento </a:t>
            </a:r>
            <a:r>
              <a:rPr lang="es-ES" sz="2000" dirty="0"/>
              <a:t>que motiva la intervención del notario y, en su caso, la manifestación del requirente respecto al interés propio o de terceros con que actúa;</a:t>
            </a:r>
            <a:br>
              <a:rPr lang="es-ES" sz="2000" dirty="0"/>
            </a:br>
            <a:r>
              <a:rPr lang="es-ES" sz="2000" dirty="0"/>
              <a:t> b) no es necesaria la acreditación de personería ni la del interés de terceros que alega el requirente; </a:t>
            </a:r>
            <a:br>
              <a:rPr lang="es-ES" sz="2000" dirty="0"/>
            </a:br>
            <a:r>
              <a:rPr lang="es-ES" sz="2000" dirty="0"/>
              <a:t>c) no es necesario que el notario conozca o identifique a las personas con quienes trata a los efectos de realizar las notificaciones, requerimientos y otras diligencias; </a:t>
            </a:r>
          </a:p>
        </p:txBody>
      </p:sp>
      <p:sp>
        <p:nvSpPr>
          <p:cNvPr id="3" name="Subtítulo 2"/>
          <p:cNvSpPr>
            <a:spLocks noGrp="1"/>
          </p:cNvSpPr>
          <p:nvPr>
            <p:ph type="subTitle" idx="1"/>
          </p:nvPr>
        </p:nvSpPr>
        <p:spPr>
          <a:xfrm>
            <a:off x="1154955" y="4777379"/>
            <a:ext cx="9297340" cy="1285795"/>
          </a:xfrm>
        </p:spPr>
        <p:txBody>
          <a:bodyPr>
            <a:normAutofit/>
          </a:bodyPr>
          <a:lstStyle/>
          <a:p>
            <a:br>
              <a:rPr lang="es-ES" sz="2000" cap="none" dirty="0">
                <a:solidFill>
                  <a:srgbClr val="EBEBEB"/>
                </a:solidFill>
                <a:ea typeface="+mj-ea"/>
                <a:cs typeface="+mj-cs"/>
              </a:rPr>
            </a:br>
            <a:endParaRPr lang="es-ES" dirty="0"/>
          </a:p>
        </p:txBody>
      </p:sp>
      <p:pic>
        <p:nvPicPr>
          <p:cNvPr id="6" name="Imagen 5"/>
          <p:cNvPicPr>
            <a:picLocks noChangeAspect="1"/>
          </p:cNvPicPr>
          <p:nvPr/>
        </p:nvPicPr>
        <p:blipFill>
          <a:blip r:embed="rId2"/>
          <a:stretch>
            <a:fillRect/>
          </a:stretch>
        </p:blipFill>
        <p:spPr>
          <a:xfrm>
            <a:off x="7899984" y="878394"/>
            <a:ext cx="2143125" cy="2143125"/>
          </a:xfrm>
          <a:prstGeom prst="rect">
            <a:avLst/>
          </a:prstGeom>
        </p:spPr>
      </p:pic>
    </p:spTree>
    <p:extLst>
      <p:ext uri="{BB962C8B-B14F-4D97-AF65-F5344CB8AC3E}">
        <p14:creationId xmlns:p14="http://schemas.microsoft.com/office/powerpoint/2010/main" val="2696687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2811</TotalTime>
  <Words>3517</Words>
  <Application>Microsoft Office PowerPoint</Application>
  <PresentationFormat>Panorámica</PresentationFormat>
  <Paragraphs>120</Paragraphs>
  <Slides>44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44</vt:i4>
      </vt:variant>
    </vt:vector>
  </HeadingPairs>
  <TitlesOfParts>
    <vt:vector size="53" baseType="lpstr">
      <vt:lpstr>Arial</vt:lpstr>
      <vt:lpstr>Calibri</vt:lpstr>
      <vt:lpstr>Century Gothic</vt:lpstr>
      <vt:lpstr>Roboto</vt:lpstr>
      <vt:lpstr>Roboto-Bold</vt:lpstr>
      <vt:lpstr>Roboto-Regular</vt:lpstr>
      <vt:lpstr>Wingdings</vt:lpstr>
      <vt:lpstr>Wingdings 3</vt:lpstr>
      <vt:lpstr>Sala de reuniones Ion</vt:lpstr>
      <vt:lpstr>¿¿Que es un ACTA NOTARIAL??  El ACTA NOTARIAL es un DOCUMENTO NOTARIAL: específicamente es un INSTRUMENTO PUBLICO que documenta HECHOS y SUCESOS, es decir, que el notario a través de sus sentidos percibirá y constatará hechos. Esta es la principal diferencia con las ESCRITURAS PÚBLICAS.-Sin embargo no es la única, por lo que a continuación les expondré un cuadro comparativo con las diferencias más sobresalientes entre ambos DOCUMENTOS NOTARIALES.-</vt:lpstr>
      <vt:lpstr>Presentación de PowerPoint</vt:lpstr>
      <vt:lpstr>ART 310 CCC</vt:lpstr>
      <vt:lpstr>Las actas solo dan fe de los hechos relatados por el notario en tanto sean estrictamente objetivos; por ejemplo, que una persona abrió la puerta y dijo llamarse Juan. No tienen valor los pareceres o impresiones del notario, por ejemplo, que la humedad de la pared parece provenir de la rotura de un caño.- Los enunciados deben revestir la mayor objetividad posible, recordando que el profesional es un sujeto imparcial, fedatario del Estado y que el requirente no es un cliente que debe ver su pretensión de fondo satisfecha, por el contrario, muchas veces el resultado de un acta lo desfavorece en sus derechos subjetivos. El escribano no puede dar apreciaciones subjetivas, como por ejemplo: “siendo las 15 hs del día 2 de noviembre de 2013, me traslado al domicilio de Juan Perez y procedo a golpear la puerta. Luego de una espera de 40 minutos, responde una persona que dice llamarse María Pereyra, que es la cónyuge de Perez, y que este no se encuentra en el domicilio por estar trabajando. Me dio la sensación de que María estaba mientiendo porque la noté como nerviosa. Y dudo que Perez no estuviera. Me dio la sensación que estaba oculto dentro de la vivienda”</vt:lpstr>
      <vt:lpstr>DIFERENCIAS e/ACTAS Y ESCRITURA PUBLICA</vt:lpstr>
      <vt:lpstr>DIFERENCIAS e/ACTAS Y ESCRITURA PUBLICA</vt:lpstr>
      <vt:lpstr>DIFERENCIAS e/ACTAS Y ESCRITURA PUBLICA</vt:lpstr>
      <vt:lpstr>REGULACION NORMATIVA:ART 310,311CCC Y ARTS 88-99 LEY 3114.</vt:lpstr>
      <vt:lpstr>a) se debe hacer constar el requerimiento que motiva la intervención del notario y, en su caso, la manifestación del requirente respecto al interés propio o de terceros con que actúa;  b) no es necesaria la acreditación de personería ni la del interés de terceros que alega el requirente;  c) no es necesario que el notario conozca o identifique a las personas con quienes trata a los efectos de realizar las notificaciones, requerimientos y otras diligencias; </vt:lpstr>
      <vt:lpstr>d) las personas requeridas o notificadas, en la medida en que el objeto de la comprobación así lo permita, deben ser previamente informadas del carácter en que interviene el notario y, en su caso, del derecho a no responder o de contestar; en este último supuesto se deben hacer constar en el documento las manifestaciones que se hagan;  e) el notario puede practicar las diligencias sin la concurrencia del requirente cuando por su objeto no sea necesario;  f) no requieren unidad de acto ni de redacción; pueden extenderse simultáneamente o con posterioridad a los hechos que se narran, pero en el mismo día, y pueden separarse en dos o más partes o diligencias, siguiendo el orden cronológico;  g) pueden autorizarse aun cuando alguno de los interesados rehúse firmar, de lo cual debe dejarse constancia. </vt:lpstr>
      <vt:lpstr>ARTICULO 312.-Valor probatorio. El valor probatorio de las actas se circunscribe a los hechos que el notario tiene a la vista, a la verificación de su existencia y su estado. En cuanto a las personas, se circunscribe a su identificación si existe, y debe dejarse constancia de las declaraciones y juicios que emiten. Las declaraciones deben referirse como mero hecho y no como contenido negocial</vt:lpstr>
      <vt:lpstr>VALOR PROBATORIO</vt:lpstr>
      <vt:lpstr>ACTA PROTOCOLAR</vt:lpstr>
      <vt:lpstr>ACTAS EXTRA-PROTOCOLARES</vt:lpstr>
      <vt:lpstr>CLASIFICACION</vt:lpstr>
      <vt:lpstr>TIPOS DE ACTAS </vt:lpstr>
      <vt:lpstr>ART 99</vt:lpstr>
      <vt:lpstr>COMO SE ELABORAN LAS ACTAS? LA LEY 3114 ARTS 88 A 99.-</vt:lpstr>
      <vt:lpstr>ART 89</vt:lpstr>
      <vt:lpstr>ART 89</vt:lpstr>
      <vt:lpstr>ESTRUCTURA ACTA NOTARIAL</vt:lpstr>
      <vt:lpstr>ROGATORIA</vt:lpstr>
      <vt:lpstr>DILIGENCIA </vt:lpstr>
      <vt:lpstr>COMPARENDO </vt:lpstr>
      <vt:lpstr>COMPARENDO en una ESCRITURA-ACTA</vt:lpstr>
      <vt:lpstr>INTERVINIENTES    </vt:lpstr>
      <vt:lpstr>Presentación de PowerPoint</vt:lpstr>
      <vt:lpstr>Presentación de PowerPoint</vt:lpstr>
      <vt:lpstr>Presentación de PowerPoint</vt:lpstr>
      <vt:lpstr>Presentación de PowerPoint</vt:lpstr>
      <vt:lpstr>Presentación de PowerPoint</vt:lpstr>
      <vt:lpstr>Presentación de PowerPoint</vt:lpstr>
      <vt:lpstr> ESTIPULACIONES en una ESCRITURA PUBLICA </vt:lpstr>
      <vt:lpstr>CIERRE</vt:lpstr>
      <vt:lpstr>Cierre de la actuación notarial y FIRMAS.</vt:lpstr>
      <vt:lpstr>ART 90</vt:lpstr>
      <vt:lpstr>ART 91</vt:lpstr>
      <vt:lpstr>ART 92</vt:lpstr>
      <vt:lpstr>ART 93</vt:lpstr>
      <vt:lpstr>Art 95</vt:lpstr>
      <vt:lpstr>Art 95</vt:lpstr>
      <vt:lpstr>Art 96</vt:lpstr>
      <vt:lpstr>Art 97                              </vt:lpstr>
      <vt:lpstr>Art 98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es un ACTA NOTARIAL?? Primero debemos aclarar, que el ACTA NOTARIAL es un DOCUMENTO NOTARIAL: específicamente es un INSTRUMENTO PUBLICO que documenta HECHOS, es decir, que el notario a través de sus sentidos percibirá y constatará hechos. Esta es la principal diferencia con las ESCRITURAS PÚBLICAS.-Sin embargo no es la única, por lo que a continuación les expondré un cuadro comparativo con las diferencias más sobresalientes entre ambos DOCUMENTOS NOTARIALES</dc:title>
  <dc:creator>UD</dc:creator>
  <cp:lastModifiedBy>Luciana Soledad Nahir Garcia</cp:lastModifiedBy>
  <cp:revision>20</cp:revision>
  <dcterms:created xsi:type="dcterms:W3CDTF">2021-09-07T04:26:35Z</dcterms:created>
  <dcterms:modified xsi:type="dcterms:W3CDTF">2022-09-29T12:40:00Z</dcterms:modified>
</cp:coreProperties>
</file>