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4" r:id="rId7"/>
    <p:sldId id="275" r:id="rId8"/>
    <p:sldId id="261" r:id="rId9"/>
    <p:sldId id="262" r:id="rId10"/>
    <p:sldId id="263" r:id="rId11"/>
    <p:sldId id="264" r:id="rId12"/>
    <p:sldId id="265" r:id="rId13"/>
    <p:sldId id="267" r:id="rId14"/>
    <p:sldId id="268" r:id="rId15"/>
    <p:sldId id="270" r:id="rId16"/>
    <p:sldId id="269" r:id="rId17"/>
    <p:sldId id="276" r:id="rId18"/>
    <p:sldId id="277" r:id="rId19"/>
    <p:sldId id="278" r:id="rId20"/>
    <p:sldId id="279" r:id="rId21"/>
    <p:sldId id="286" r:id="rId22"/>
    <p:sldId id="280" r:id="rId23"/>
    <p:sldId id="282" r:id="rId24"/>
    <p:sldId id="284" r:id="rId25"/>
    <p:sldId id="283" r:id="rId26"/>
    <p:sldId id="285" r:id="rId27"/>
    <p:sldId id="287" r:id="rId28"/>
    <p:sldId id="289" r:id="rId2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433310" y="2808923"/>
            <a:ext cx="3042666" cy="3042666"/>
          </a:xfrm>
          <a:prstGeom prst="rect">
            <a:avLst/>
          </a:prstGeom>
        </p:spPr>
      </p:pic>
      <p:pic>
        <p:nvPicPr>
          <p:cNvPr id="5" name="Imagen 4"/>
          <p:cNvPicPr>
            <a:picLocks noChangeAspect="1"/>
          </p:cNvPicPr>
          <p:nvPr/>
        </p:nvPicPr>
        <p:blipFill>
          <a:blip r:embed="rId3"/>
          <a:stretch>
            <a:fillRect/>
          </a:stretch>
        </p:blipFill>
        <p:spPr>
          <a:xfrm>
            <a:off x="1645348" y="2663190"/>
            <a:ext cx="3798835" cy="3042095"/>
          </a:xfrm>
          <a:prstGeom prst="rect">
            <a:avLst/>
          </a:prstGeom>
        </p:spPr>
      </p:pic>
      <p:sp>
        <p:nvSpPr>
          <p:cNvPr id="6" name="Título 5"/>
          <p:cNvSpPr>
            <a:spLocks noGrp="1"/>
          </p:cNvSpPr>
          <p:nvPr>
            <p:ph type="title"/>
          </p:nvPr>
        </p:nvSpPr>
        <p:spPr>
          <a:xfrm>
            <a:off x="1298452" y="802964"/>
            <a:ext cx="9601196" cy="1662199"/>
          </a:xfrm>
        </p:spPr>
        <p:txBody>
          <a:bodyPr/>
          <a:lstStyle/>
          <a:p>
            <a:r>
              <a:rPr lang="es-ES" dirty="0" smtClean="0"/>
              <a:t>OPONIBILIDAD          PUBLICIDAD</a:t>
            </a:r>
            <a:br>
              <a:rPr lang="es-ES" dirty="0" smtClean="0"/>
            </a:br>
            <a:r>
              <a:rPr lang="es-ES" dirty="0" smtClean="0"/>
              <a:t>REGISTRAL O POSESORIA </a:t>
            </a:r>
            <a:endParaRPr lang="es-ES" dirty="0"/>
          </a:p>
        </p:txBody>
      </p:sp>
      <p:sp>
        <p:nvSpPr>
          <p:cNvPr id="9" name="Flecha derecha 8"/>
          <p:cNvSpPr/>
          <p:nvPr/>
        </p:nvSpPr>
        <p:spPr>
          <a:xfrm>
            <a:off x="5852160" y="1147787"/>
            <a:ext cx="1143000" cy="259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308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731520"/>
            <a:ext cx="9799317" cy="5144348"/>
          </a:xfrm>
        </p:spPr>
        <p:txBody>
          <a:bodyPr>
            <a:normAutofit lnSpcReduction="10000"/>
          </a:bodyPr>
          <a:lstStyle/>
          <a:p>
            <a:r>
              <a:rPr lang="es-ES" b="1" u="sng" dirty="0" smtClean="0">
                <a:solidFill>
                  <a:srgbClr val="222222"/>
                </a:solidFill>
                <a:latin typeface="ff4"/>
              </a:rPr>
              <a:t>El </a:t>
            </a:r>
            <a:r>
              <a:rPr lang="es-ES" b="1" u="sng" dirty="0">
                <a:solidFill>
                  <a:srgbClr val="222222"/>
                </a:solidFill>
                <a:latin typeface="ff4"/>
              </a:rPr>
              <a:t>acreedor hipotecario plantea</a:t>
            </a:r>
            <a:r>
              <a:rPr lang="es-ES" b="1" dirty="0">
                <a:solidFill>
                  <a:srgbClr val="222222"/>
                </a:solidFill>
                <a:latin typeface="ff4"/>
              </a:rPr>
              <a:t>: </a:t>
            </a:r>
          </a:p>
          <a:p>
            <a:pPr marL="0" indent="0">
              <a:buNone/>
            </a:pPr>
            <a:r>
              <a:rPr lang="es-ES" dirty="0">
                <a:solidFill>
                  <a:srgbClr val="222222"/>
                </a:solidFill>
                <a:latin typeface="ff4"/>
              </a:rPr>
              <a:t>I) Ser tercer adquirente de buena fe y a titulo oneroso conforme al artículo 1051 del Código Civil, alegando que </a:t>
            </a:r>
            <a:r>
              <a:rPr lang="es-ES" dirty="0" smtClean="0">
                <a:solidFill>
                  <a:srgbClr val="222222"/>
                </a:solidFill>
                <a:latin typeface="ff4"/>
              </a:rPr>
              <a:t>quien </a:t>
            </a:r>
            <a:r>
              <a:rPr lang="es-ES" dirty="0">
                <a:solidFill>
                  <a:srgbClr val="222222"/>
                </a:solidFill>
                <a:latin typeface="ff4"/>
              </a:rPr>
              <a:t>constituyó la hipoteca aparecía en el Registro como titular de dominio. </a:t>
            </a:r>
          </a:p>
          <a:p>
            <a:r>
              <a:rPr lang="es-ES" b="1" u="sng" dirty="0">
                <a:solidFill>
                  <a:srgbClr val="222222"/>
                </a:solidFill>
                <a:latin typeface="ff4"/>
              </a:rPr>
              <a:t>Resolución de la Cámara Nacional de Apelaciones en lo Civil: </a:t>
            </a:r>
          </a:p>
          <a:p>
            <a:pPr marL="0" indent="0">
              <a:buNone/>
            </a:pPr>
            <a:r>
              <a:rPr lang="es-ES" dirty="0" smtClean="0">
                <a:solidFill>
                  <a:srgbClr val="222222"/>
                </a:solidFill>
                <a:latin typeface="ff4"/>
              </a:rPr>
              <a:t>Se </a:t>
            </a:r>
            <a:r>
              <a:rPr lang="es-ES" dirty="0">
                <a:solidFill>
                  <a:srgbClr val="222222"/>
                </a:solidFill>
                <a:latin typeface="ff4"/>
              </a:rPr>
              <a:t>resolvió que en conflictos entre acreedor embargante (publicidad registral) y poseedor con boleto (publicidad </a:t>
            </a:r>
            <a:r>
              <a:rPr lang="es-ES" dirty="0" smtClean="0">
                <a:solidFill>
                  <a:srgbClr val="222222"/>
                </a:solidFill>
                <a:latin typeface="ff4"/>
              </a:rPr>
              <a:t>posesoria</a:t>
            </a:r>
            <a:r>
              <a:rPr lang="es-ES" dirty="0">
                <a:solidFill>
                  <a:srgbClr val="222222"/>
                </a:solidFill>
                <a:latin typeface="ff4"/>
              </a:rPr>
              <a:t>) prevalece el que está antes en el tiempo siempre que sea de buena fe. </a:t>
            </a:r>
          </a:p>
          <a:p>
            <a:r>
              <a:rPr lang="es-ES" dirty="0">
                <a:solidFill>
                  <a:srgbClr val="222222"/>
                </a:solidFill>
                <a:latin typeface="ff4"/>
              </a:rPr>
              <a:t>Resulta inaplicable el artículo 1051 del Código Civil en tanto la buena fe contemplada en el noes compatible con </a:t>
            </a:r>
            <a:r>
              <a:rPr lang="es-ES" dirty="0" smtClean="0">
                <a:solidFill>
                  <a:srgbClr val="222222"/>
                </a:solidFill>
                <a:latin typeface="ff4"/>
              </a:rPr>
              <a:t>la negligencia </a:t>
            </a:r>
            <a:r>
              <a:rPr lang="es-ES" dirty="0">
                <a:solidFill>
                  <a:srgbClr val="222222"/>
                </a:solidFill>
                <a:latin typeface="ff4"/>
              </a:rPr>
              <a:t>de un acreedor hipotecario que se atuvo a lo que decía la escritura que instrumentó la venta a favor </a:t>
            </a:r>
            <a:r>
              <a:rPr lang="es-ES" dirty="0" smtClean="0">
                <a:solidFill>
                  <a:srgbClr val="222222"/>
                </a:solidFill>
                <a:latin typeface="ff4"/>
              </a:rPr>
              <a:t>del constituyente </a:t>
            </a:r>
            <a:r>
              <a:rPr lang="es-ES" dirty="0">
                <a:solidFill>
                  <a:srgbClr val="222222"/>
                </a:solidFill>
                <a:latin typeface="ff4"/>
              </a:rPr>
              <a:t>de la hipoteca sin haber constatado el estado de ocupación del inmueble. </a:t>
            </a:r>
          </a:p>
        </p:txBody>
      </p:sp>
    </p:spTree>
    <p:extLst>
      <p:ext uri="{BB962C8B-B14F-4D97-AF65-F5344CB8AC3E}">
        <p14:creationId xmlns:p14="http://schemas.microsoft.com/office/powerpoint/2010/main" val="395208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8992" y="585216"/>
            <a:ext cx="9817605" cy="5290652"/>
          </a:xfrm>
        </p:spPr>
        <p:txBody>
          <a:bodyPr/>
          <a:lstStyle/>
          <a:p>
            <a:r>
              <a:rPr lang="es-AR" b="1" u="sng" dirty="0" smtClean="0">
                <a:latin typeface="Calibri" panose="020F0502020204030204" pitchFamily="34" charset="0"/>
                <a:ea typeface="Calibri" panose="020F0502020204030204" pitchFamily="34" charset="0"/>
                <a:cs typeface="Times New Roman" panose="02020603050405020304" pitchFamily="18" charset="0"/>
              </a:rPr>
              <a:t>Voto del </a:t>
            </a:r>
            <a:r>
              <a:rPr lang="es-AR" b="1" u="sng" dirty="0" err="1" smtClean="0">
                <a:latin typeface="Calibri" panose="020F0502020204030204" pitchFamily="34" charset="0"/>
                <a:ea typeface="Calibri" panose="020F0502020204030204" pitchFamily="34" charset="0"/>
                <a:cs typeface="Times New Roman" panose="02020603050405020304" pitchFamily="18" charset="0"/>
              </a:rPr>
              <a:t>Dr.Alterini</a:t>
            </a:r>
            <a:r>
              <a:rPr lang="es-AR" b="1" u="sng" dirty="0">
                <a:latin typeface="Calibri" panose="020F0502020204030204" pitchFamily="34" charset="0"/>
                <a:ea typeface="Calibri" panose="020F0502020204030204" pitchFamily="34" charset="0"/>
                <a:cs typeface="Times New Roman" panose="02020603050405020304" pitchFamily="18" charset="0"/>
              </a:rPr>
              <a:t>: </a:t>
            </a:r>
            <a:r>
              <a:rPr lang="es-AR" b="1" u="sng" dirty="0" smtClean="0">
                <a:latin typeface="Calibri" panose="020F0502020204030204" pitchFamily="34" charset="0"/>
                <a:ea typeface="Calibri" panose="020F0502020204030204" pitchFamily="34" charset="0"/>
                <a:cs typeface="Times New Roman" panose="02020603050405020304" pitchFamily="18" charset="0"/>
              </a:rPr>
              <a:t>“</a:t>
            </a:r>
            <a:r>
              <a:rPr lang="es-AR" dirty="0" smtClean="0">
                <a:latin typeface="Calibri" panose="020F0502020204030204" pitchFamily="34" charset="0"/>
                <a:ea typeface="Calibri" panose="020F0502020204030204" pitchFamily="34" charset="0"/>
                <a:cs typeface="Times New Roman" panose="02020603050405020304" pitchFamily="18" charset="0"/>
              </a:rPr>
              <a:t>rechaza </a:t>
            </a:r>
            <a:r>
              <a:rPr lang="es-AR" dirty="0">
                <a:latin typeface="Calibri" panose="020F0502020204030204" pitchFamily="34" charset="0"/>
                <a:ea typeface="Calibri" panose="020F0502020204030204" pitchFamily="34" charset="0"/>
                <a:cs typeface="Times New Roman" panose="02020603050405020304" pitchFamily="18" charset="0"/>
              </a:rPr>
              <a:t>la existencia de buena fe en el acreedor hipotecario por su negligencia al no haber requerido una certera constatación del estado de ocupación del inmueble. No es aplicable el art. 1051 </a:t>
            </a:r>
            <a:r>
              <a:rPr lang="es-AR" dirty="0" err="1">
                <a:latin typeface="Calibri" panose="020F0502020204030204" pitchFamily="34" charset="0"/>
                <a:ea typeface="Calibri" panose="020F0502020204030204" pitchFamily="34" charset="0"/>
                <a:cs typeface="Times New Roman" panose="02020603050405020304" pitchFamily="18" charset="0"/>
              </a:rPr>
              <a:t>CCiv</a:t>
            </a:r>
            <a:r>
              <a:rPr lang="es-AR" dirty="0">
                <a:latin typeface="Calibri" panose="020F0502020204030204" pitchFamily="34" charset="0"/>
                <a:ea typeface="Calibri" panose="020F0502020204030204" pitchFamily="34" charset="0"/>
                <a:cs typeface="Times New Roman" panose="02020603050405020304" pitchFamily="18" charset="0"/>
              </a:rPr>
              <a:t>. (</a:t>
            </a:r>
            <a:r>
              <a:rPr lang="es-AR" b="1" i="1" dirty="0">
                <a:latin typeface="Calibri" panose="020F0502020204030204" pitchFamily="34" charset="0"/>
                <a:ea typeface="Calibri" panose="020F0502020204030204" pitchFamily="34" charset="0"/>
                <a:cs typeface="Times New Roman" panose="02020603050405020304" pitchFamily="18" charset="0"/>
              </a:rPr>
              <a:t>Art. 1.051</a:t>
            </a:r>
            <a:r>
              <a:rPr lang="es-AR" i="1" dirty="0">
                <a:latin typeface="Calibri" panose="020F0502020204030204" pitchFamily="34" charset="0"/>
                <a:ea typeface="Calibri" panose="020F0502020204030204" pitchFamily="34" charset="0"/>
                <a:cs typeface="Times New Roman" panose="02020603050405020304" pitchFamily="18" charset="0"/>
              </a:rPr>
              <a:t>. Todos los derechos reales o personales transmitidos a terceros sobre un inmueble por una persona que ha llegado a ser propietario en virtud del acto anulado, quedan sin ningún valor y pueden ser reclamados directamente del poseedor actual; salvo los derechos de los </a:t>
            </a:r>
            <a:r>
              <a:rPr lang="es-AR" i="1" u="sng" dirty="0">
                <a:latin typeface="Calibri" panose="020F0502020204030204" pitchFamily="34" charset="0"/>
                <a:ea typeface="Calibri" panose="020F0502020204030204" pitchFamily="34" charset="0"/>
                <a:cs typeface="Times New Roman" panose="02020603050405020304" pitchFamily="18" charset="0"/>
              </a:rPr>
              <a:t>terceros adquirentes de buena fe a título oneroso</a:t>
            </a:r>
            <a:r>
              <a:rPr lang="es-AR" i="1" dirty="0">
                <a:latin typeface="Calibri" panose="020F0502020204030204" pitchFamily="34" charset="0"/>
                <a:ea typeface="Calibri" panose="020F0502020204030204" pitchFamily="34" charset="0"/>
                <a:cs typeface="Times New Roman" panose="02020603050405020304" pitchFamily="18" charset="0"/>
              </a:rPr>
              <a:t>, sea el acto nulo o anulable.)</a:t>
            </a:r>
            <a:r>
              <a:rPr lang="es-AR" dirty="0">
                <a:latin typeface="Calibri" panose="020F0502020204030204" pitchFamily="34" charset="0"/>
                <a:ea typeface="Calibri" panose="020F0502020204030204" pitchFamily="34" charset="0"/>
                <a:cs typeface="Times New Roman" panose="02020603050405020304" pitchFamily="18" charset="0"/>
              </a:rPr>
              <a:t>La registración no es constitutiva, ya que el RPI es sólo un registro de títulos, no subsana los </a:t>
            </a:r>
            <a:r>
              <a:rPr lang="es-AR" dirty="0" smtClean="0">
                <a:latin typeface="Calibri" panose="020F0502020204030204" pitchFamily="34" charset="0"/>
                <a:ea typeface="Calibri" panose="020F0502020204030204" pitchFamily="34" charset="0"/>
                <a:cs typeface="Times New Roman" panose="02020603050405020304" pitchFamily="18" charset="0"/>
              </a:rPr>
              <a:t>mismos ni </a:t>
            </a:r>
            <a:r>
              <a:rPr lang="es-AR" dirty="0">
                <a:latin typeface="Calibri" panose="020F0502020204030204" pitchFamily="34" charset="0"/>
                <a:ea typeface="Calibri" panose="020F0502020204030204" pitchFamily="34" charset="0"/>
                <a:cs typeface="Times New Roman" panose="02020603050405020304" pitchFamily="18" charset="0"/>
              </a:rPr>
              <a:t>inscribe derechos. (</a:t>
            </a:r>
            <a:r>
              <a:rPr lang="es-AR" b="1" i="1" dirty="0">
                <a:latin typeface="Calibri" panose="020F0502020204030204" pitchFamily="34" charset="0"/>
                <a:ea typeface="Calibri" panose="020F0502020204030204" pitchFamily="34" charset="0"/>
                <a:cs typeface="Times New Roman" panose="02020603050405020304" pitchFamily="18" charset="0"/>
              </a:rPr>
              <a:t>Artículo 4º - La inscripción no convalida el título nulo ni subsana los defectos de que adoleciere según las leyes. (Ley 17801)</a:t>
            </a:r>
            <a:r>
              <a:rPr lang="es-AR" dirty="0">
                <a:latin typeface="Calibri" panose="020F0502020204030204" pitchFamily="34" charset="0"/>
                <a:ea typeface="Calibri" panose="020F0502020204030204" pitchFamily="34" charset="0"/>
                <a:cs typeface="Times New Roman" panose="02020603050405020304" pitchFamily="18" charset="0"/>
              </a:rPr>
              <a:t>) </a:t>
            </a:r>
            <a:r>
              <a:rPr lang="es-AR" b="1" u="sng" dirty="0">
                <a:latin typeface="Calibri" panose="020F0502020204030204" pitchFamily="34" charset="0"/>
                <a:ea typeface="Calibri" panose="020F0502020204030204" pitchFamily="34" charset="0"/>
                <a:cs typeface="Times New Roman" panose="02020603050405020304" pitchFamily="18" charset="0"/>
              </a:rPr>
              <a:t>NUESTRO SISTEMA ES DECLARATIVO, NO CONVALIDANTE</a:t>
            </a:r>
            <a:r>
              <a:rPr lang="es-AR" b="1" u="sng" dirty="0" smtClean="0">
                <a:latin typeface="Calibri" panose="020F0502020204030204" pitchFamily="34" charset="0"/>
                <a:ea typeface="Calibri" panose="020F0502020204030204" pitchFamily="34" charset="0"/>
                <a:cs typeface="Times New Roman" panose="02020603050405020304" pitchFamily="18" charset="0"/>
              </a:rPr>
              <a:t>.”</a:t>
            </a:r>
            <a:endParaRPr lang="es-ES" dirty="0"/>
          </a:p>
        </p:txBody>
      </p:sp>
    </p:spTree>
    <p:extLst>
      <p:ext uri="{BB962C8B-B14F-4D97-AF65-F5344CB8AC3E}">
        <p14:creationId xmlns:p14="http://schemas.microsoft.com/office/powerpoint/2010/main" val="272653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6362" y="1046140"/>
            <a:ext cx="9601196" cy="1303867"/>
          </a:xfrm>
        </p:spPr>
        <p:txBody>
          <a:bodyPr>
            <a:normAutofit fontScale="90000"/>
          </a:bodyPr>
          <a:lstStyle/>
          <a:p>
            <a:pPr>
              <a:lnSpc>
                <a:spcPct val="107000"/>
              </a:lnSpc>
              <a:spcBef>
                <a:spcPts val="1200"/>
              </a:spcBef>
              <a:spcAft>
                <a:spcPts val="0"/>
              </a:spcAft>
            </a:pPr>
            <a:r>
              <a:rPr lang="es-AR" b="1" u="sng" dirty="0" smtClean="0">
                <a:latin typeface="Calibri" panose="020F0502020204030204" pitchFamily="34" charset="0"/>
                <a:ea typeface="Calibri" panose="020F0502020204030204" pitchFamily="34" charset="0"/>
                <a:cs typeface="Times New Roman" panose="02020603050405020304" pitchFamily="18" charset="0"/>
              </a:rPr>
              <a:t/>
            </a:r>
            <a:br>
              <a:rPr lang="es-AR" b="1" u="sng" dirty="0" smtClean="0">
                <a:latin typeface="Calibri" panose="020F0502020204030204" pitchFamily="34" charset="0"/>
                <a:ea typeface="Calibri" panose="020F0502020204030204" pitchFamily="34" charset="0"/>
                <a:cs typeface="Times New Roman" panose="02020603050405020304" pitchFamily="18" charset="0"/>
              </a:rPr>
            </a:br>
            <a:r>
              <a:rPr lang="es-A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s-AR" b="1" u="sng" dirty="0" smtClean="0">
                <a:latin typeface="Calibri" panose="020F0502020204030204" pitchFamily="34" charset="0"/>
                <a:ea typeface="Calibri" panose="020F0502020204030204" pitchFamily="34" charset="0"/>
                <a:cs typeface="Times New Roman" panose="02020603050405020304" pitchFamily="18" charset="0"/>
              </a:rPr>
              <a:t>NUEVO </a:t>
            </a:r>
            <a:r>
              <a:rPr lang="es-AR" b="1" u="sng" dirty="0">
                <a:latin typeface="Calibri" panose="020F0502020204030204" pitchFamily="34" charset="0"/>
                <a:ea typeface="Calibri" panose="020F0502020204030204" pitchFamily="34" charset="0"/>
                <a:cs typeface="Times New Roman" panose="02020603050405020304" pitchFamily="18" charset="0"/>
              </a:rPr>
              <a:t>CÓDIGO CIVIL Y COMERCIAL DE LA NACIÓN</a:t>
            </a:r>
            <a:r>
              <a:rPr lang="es-ES" sz="4000" dirty="0">
                <a:latin typeface="Calibri" panose="020F0502020204030204" pitchFamily="34" charset="0"/>
                <a:ea typeface="Calibri" panose="020F0502020204030204" pitchFamily="34" charset="0"/>
                <a:cs typeface="Times New Roman" panose="02020603050405020304" pitchFamily="18" charset="0"/>
              </a:rPr>
              <a:t/>
            </a:r>
            <a:br>
              <a:rPr lang="es-ES" sz="40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p:cNvSpPr>
            <a:spLocks noGrp="1"/>
          </p:cNvSpPr>
          <p:nvPr>
            <p:ph idx="1"/>
          </p:nvPr>
        </p:nvSpPr>
        <p:spPr/>
        <p:txBody>
          <a:bodyPr>
            <a:normAutofit fontScale="85000" lnSpcReduction="20000"/>
          </a:bodyPr>
          <a:lstStyle/>
          <a:p>
            <a:pPr algn="just">
              <a:lnSpc>
                <a:spcPct val="107000"/>
              </a:lnSpc>
              <a:spcAft>
                <a:spcPts val="0"/>
              </a:spcAft>
            </a:pPr>
            <a:r>
              <a:rPr lang="es-ES" dirty="0" smtClean="0">
                <a:latin typeface="Calibri" panose="020F0502020204030204" pitchFamily="34" charset="0"/>
                <a:ea typeface="Calibri" panose="020F0502020204030204" pitchFamily="34" charset="0"/>
                <a:cs typeface="Times New Roman" panose="02020603050405020304" pitchFamily="18" charset="0"/>
              </a:rPr>
              <a:t>El </a:t>
            </a:r>
            <a:r>
              <a:rPr lang="es-ES" dirty="0">
                <a:latin typeface="Calibri" panose="020F0502020204030204" pitchFamily="34" charset="0"/>
                <a:ea typeface="Calibri" panose="020F0502020204030204" pitchFamily="34" charset="0"/>
                <a:cs typeface="Times New Roman" panose="02020603050405020304" pitchFamily="18" charset="0"/>
              </a:rPr>
              <a:t>nuevo CCyC </a:t>
            </a:r>
            <a:r>
              <a:rPr lang="es-ES" dirty="0" smtClean="0">
                <a:latin typeface="Calibri" panose="020F0502020204030204" pitchFamily="34" charset="0"/>
                <a:ea typeface="Calibri" panose="020F0502020204030204" pitchFamily="34" charset="0"/>
                <a:cs typeface="Times New Roman" panose="02020603050405020304" pitchFamily="18" charset="0"/>
              </a:rPr>
              <a:t>, hace </a:t>
            </a:r>
            <a:r>
              <a:rPr lang="es-ES" dirty="0">
                <a:latin typeface="Calibri" panose="020F0502020204030204" pitchFamily="34" charset="0"/>
                <a:ea typeface="Calibri" panose="020F0502020204030204" pitchFamily="34" charset="0"/>
                <a:cs typeface="Times New Roman" panose="02020603050405020304" pitchFamily="18" charset="0"/>
              </a:rPr>
              <a:t>referencia a  </a:t>
            </a:r>
            <a:r>
              <a:rPr lang="es-ES" dirty="0" smtClean="0">
                <a:latin typeface="Calibri" panose="020F0502020204030204" pitchFamily="34" charset="0"/>
                <a:ea typeface="Calibri" panose="020F0502020204030204" pitchFamily="34" charset="0"/>
                <a:cs typeface="Times New Roman" panose="02020603050405020304" pitchFamily="18" charset="0"/>
              </a:rPr>
              <a:t>la </a:t>
            </a:r>
            <a:r>
              <a:rPr lang="es-ES"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publicidad </a:t>
            </a:r>
            <a:r>
              <a:rPr lang="es-E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suficiente</a:t>
            </a:r>
            <a:r>
              <a:rPr lang="es-ES" dirty="0">
                <a:latin typeface="Calibri" panose="020F0502020204030204" pitchFamily="34" charset="0"/>
                <a:ea typeface="Calibri" panose="020F0502020204030204" pitchFamily="34" charset="0"/>
                <a:cs typeface="Times New Roman" panose="02020603050405020304" pitchFamily="18" charset="0"/>
              </a:rPr>
              <a:t> para lograr inoponibilidad </a:t>
            </a:r>
            <a:r>
              <a:rPr lang="es-ES" dirty="0" smtClean="0">
                <a:latin typeface="Calibri" panose="020F0502020204030204" pitchFamily="34" charset="0"/>
                <a:ea typeface="Calibri" panose="020F0502020204030204" pitchFamily="34" charset="0"/>
                <a:cs typeface="Times New Roman" panose="02020603050405020304" pitchFamily="18" charset="0"/>
              </a:rPr>
              <a:t>del </a:t>
            </a:r>
            <a:r>
              <a:rPr lang="es-ES" dirty="0">
                <a:latin typeface="Calibri" panose="020F0502020204030204" pitchFamily="34" charset="0"/>
                <a:ea typeface="Calibri" panose="020F0502020204030204" pitchFamily="34" charset="0"/>
                <a:cs typeface="Times New Roman" panose="02020603050405020304" pitchFamily="18" charset="0"/>
              </a:rPr>
              <a:t>derecho real.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b="1" u="sng" dirty="0">
                <a:latin typeface="Calibri" panose="020F0502020204030204" pitchFamily="34" charset="0"/>
                <a:ea typeface="Calibri" panose="020F0502020204030204" pitchFamily="34" charset="0"/>
                <a:cs typeface="Times New Roman" panose="02020603050405020304" pitchFamily="18" charset="0"/>
              </a:rPr>
              <a:t>Artículo 1893: Inoponibilidad</a:t>
            </a:r>
            <a:r>
              <a:rPr lang="es-ES" dirty="0">
                <a:latin typeface="Calibri" panose="020F0502020204030204" pitchFamily="34" charset="0"/>
                <a:ea typeface="Calibri" panose="020F0502020204030204" pitchFamily="34" charset="0"/>
                <a:cs typeface="Times New Roman" panose="02020603050405020304" pitchFamily="18" charset="0"/>
              </a:rPr>
              <a:t>. La adquisición o transmisión de derechos reales constituidos de conformidad a las disposiciones de este Código no son oponibles a terceros interesados y de buena fe mientras no tengan publicidad suficiente. </a:t>
            </a: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ES" dirty="0" smtClean="0">
                <a:latin typeface="Calibri" panose="020F0502020204030204" pitchFamily="34" charset="0"/>
                <a:ea typeface="Calibri" panose="020F0502020204030204" pitchFamily="34" charset="0"/>
                <a:cs typeface="Times New Roman" panose="02020603050405020304" pitchFamily="18" charset="0"/>
              </a:rPr>
              <a:t>Se </a:t>
            </a:r>
            <a:r>
              <a:rPr lang="es-ES" dirty="0">
                <a:latin typeface="Calibri" panose="020F0502020204030204" pitchFamily="34" charset="0"/>
                <a:ea typeface="Calibri" panose="020F0502020204030204" pitchFamily="34" charset="0"/>
                <a:cs typeface="Times New Roman" panose="02020603050405020304" pitchFamily="18" charset="0"/>
              </a:rPr>
              <a:t>considera publicidad suficiente la inscripción registral o la posesión, según el caso.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ES" dirty="0">
                <a:latin typeface="Calibri" panose="020F0502020204030204" pitchFamily="34" charset="0"/>
                <a:ea typeface="Calibri" panose="020F0502020204030204" pitchFamily="34" charset="0"/>
                <a:cs typeface="Times New Roman" panose="02020603050405020304" pitchFamily="18" charset="0"/>
              </a:rPr>
              <a:t>Si el modo consiste en una inscripción constitutiva, la registración es presupuesto necesario  y suficiente para la oponibilidad del derecho </a:t>
            </a:r>
            <a:r>
              <a:rPr lang="es-ES" dirty="0" smtClean="0">
                <a:latin typeface="Calibri" panose="020F0502020204030204" pitchFamily="34" charset="0"/>
                <a:ea typeface="Calibri" panose="020F0502020204030204" pitchFamily="34" charset="0"/>
                <a:cs typeface="Times New Roman" panose="02020603050405020304" pitchFamily="18" charset="0"/>
              </a:rPr>
              <a:t>real. Ej. </a:t>
            </a:r>
            <a:r>
              <a:rPr lang="es-ES" dirty="0" smtClean="0">
                <a:latin typeface="Calibri" panose="020F0502020204030204" pitchFamily="34" charset="0"/>
                <a:ea typeface="Calibri" panose="020F0502020204030204" pitchFamily="34" charset="0"/>
                <a:cs typeface="Times New Roman" panose="02020603050405020304" pitchFamily="18" charset="0"/>
              </a:rPr>
              <a:t>Transmisión </a:t>
            </a:r>
            <a:r>
              <a:rPr lang="es-ES" dirty="0" smtClean="0">
                <a:latin typeface="Calibri" panose="020F0502020204030204" pitchFamily="34" charset="0"/>
                <a:ea typeface="Calibri" panose="020F0502020204030204" pitchFamily="34" charset="0"/>
                <a:cs typeface="Times New Roman" panose="02020603050405020304" pitchFamily="18" charset="0"/>
              </a:rPr>
              <a:t>de dominio de un automotor.-</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ES" i="1" u="sng" dirty="0">
                <a:latin typeface="Calibri" panose="020F0502020204030204" pitchFamily="34" charset="0"/>
                <a:ea typeface="Calibri" panose="020F0502020204030204" pitchFamily="34" charset="0"/>
                <a:cs typeface="Times New Roman" panose="02020603050405020304" pitchFamily="18" charset="0"/>
              </a:rPr>
              <a:t>No pueden prevalerse de la falta de publicidad quienes participaron en los actos, ni aquellos que conocían o debían conocer la existencia del título del derecho real.</a:t>
            </a:r>
            <a:endParaRPr lang="es-ES" sz="2000" i="1" u="sng"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62810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2144" y="740664"/>
            <a:ext cx="9744453" cy="5135204"/>
          </a:xfrm>
        </p:spPr>
        <p:txBody>
          <a:bodyPr/>
          <a:lstStyle/>
          <a:p>
            <a:pPr algn="just">
              <a:lnSpc>
                <a:spcPct val="107000"/>
              </a:lnSpc>
              <a:spcBef>
                <a:spcPts val="1200"/>
              </a:spcBef>
              <a:spcAft>
                <a:spcPts val="0"/>
              </a:spcAft>
            </a:pPr>
            <a:endParaRPr lang="es-AR"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endParaRPr lang="es-AR"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endParaRPr lang="es-AR"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endParaRPr lang="es-AR"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b="1" dirty="0" smtClean="0">
                <a:latin typeface="Calibri" panose="020F0502020204030204" pitchFamily="34" charset="0"/>
                <a:ea typeface="Calibri" panose="020F0502020204030204" pitchFamily="34" charset="0"/>
                <a:cs typeface="Times New Roman" panose="02020603050405020304" pitchFamily="18" charset="0"/>
              </a:rPr>
              <a:t>Posibles </a:t>
            </a:r>
            <a:r>
              <a:rPr lang="es-AR" b="1" dirty="0">
                <a:latin typeface="Calibri" panose="020F0502020204030204" pitchFamily="34" charset="0"/>
                <a:ea typeface="Calibri" panose="020F0502020204030204" pitchFamily="34" charset="0"/>
                <a:cs typeface="Times New Roman" panose="02020603050405020304" pitchFamily="18" charset="0"/>
              </a:rPr>
              <a:t>conflictos: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AR" u="sng" dirty="0">
                <a:latin typeface="Calibri" panose="020F0502020204030204" pitchFamily="34" charset="0"/>
                <a:ea typeface="Calibri" panose="020F0502020204030204" pitchFamily="34" charset="0"/>
                <a:cs typeface="Times New Roman" panose="02020603050405020304" pitchFamily="18" charset="0"/>
              </a:rPr>
              <a:t>Adquirentes con BCV y posesión vs. Tercero registral</a:t>
            </a:r>
            <a:endParaRPr lang="es-ES" dirty="0"/>
          </a:p>
          <a:p>
            <a:pPr marL="342900" lvl="0" indent="-342900" algn="just">
              <a:spcAft>
                <a:spcPts val="0"/>
              </a:spcAft>
              <a:buFont typeface="+mj-lt"/>
              <a:buAutoNum type="arabicPeriod"/>
            </a:pPr>
            <a:r>
              <a:rPr lang="es-AR" u="sng" dirty="0" err="1">
                <a:latin typeface="Calibri" panose="020F0502020204030204" pitchFamily="34" charset="0"/>
                <a:ea typeface="Calibri" panose="020F0502020204030204" pitchFamily="34" charset="0"/>
                <a:cs typeface="Times New Roman" panose="02020603050405020304" pitchFamily="18" charset="0"/>
              </a:rPr>
              <a:t>Usucapientes</a:t>
            </a:r>
            <a:endParaRPr lang="es-ES" dirty="0"/>
          </a:p>
          <a:p>
            <a:pPr marL="342900" lvl="0" indent="-342900" algn="just">
              <a:spcAft>
                <a:spcPts val="0"/>
              </a:spcAft>
              <a:buFont typeface="+mj-lt"/>
              <a:buAutoNum type="arabicPeriod"/>
            </a:pPr>
            <a:r>
              <a:rPr lang="es-AR" u="sng" dirty="0">
                <a:latin typeface="Calibri" panose="020F0502020204030204" pitchFamily="34" charset="0"/>
                <a:ea typeface="Calibri" panose="020F0502020204030204" pitchFamily="34" charset="0"/>
                <a:cs typeface="Times New Roman" panose="02020603050405020304" pitchFamily="18" charset="0"/>
              </a:rPr>
              <a:t>Adquirente en subasta con posesión</a:t>
            </a:r>
            <a:endParaRPr lang="es-ES" dirty="0"/>
          </a:p>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Vélez planteaba la tercería del mejor derecho. En el nuevo </a:t>
            </a:r>
            <a:r>
              <a:rPr lang="es-AR" dirty="0" err="1">
                <a:latin typeface="Calibri" panose="020F0502020204030204" pitchFamily="34" charset="0"/>
                <a:ea typeface="Calibri" panose="020F0502020204030204" pitchFamily="34" charset="0"/>
                <a:cs typeface="Times New Roman" panose="02020603050405020304" pitchFamily="18" charset="0"/>
              </a:rPr>
              <a:t>CCyC</a:t>
            </a:r>
            <a:r>
              <a:rPr lang="es-AR" dirty="0">
                <a:latin typeface="Calibri" panose="020F0502020204030204" pitchFamily="34" charset="0"/>
                <a:ea typeface="Calibri" panose="020F0502020204030204" pitchFamily="34" charset="0"/>
                <a:cs typeface="Times New Roman" panose="02020603050405020304" pitchFamily="18" charset="0"/>
              </a:rPr>
              <a:t> está especialmente receptada la publicidad posesoria.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p:cNvPicPr>
            <a:picLocks noChangeAspect="1"/>
          </p:cNvPicPr>
          <p:nvPr/>
        </p:nvPicPr>
        <p:blipFill>
          <a:blip r:embed="rId2"/>
          <a:stretch>
            <a:fillRect/>
          </a:stretch>
        </p:blipFill>
        <p:spPr>
          <a:xfrm>
            <a:off x="6196202" y="630936"/>
            <a:ext cx="5000311" cy="2487168"/>
          </a:xfrm>
          <a:prstGeom prst="rect">
            <a:avLst/>
          </a:prstGeom>
        </p:spPr>
      </p:pic>
    </p:spTree>
    <p:extLst>
      <p:ext uri="{BB962C8B-B14F-4D97-AF65-F5344CB8AC3E}">
        <p14:creationId xmlns:p14="http://schemas.microsoft.com/office/powerpoint/2010/main" val="231232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8720" y="1143000"/>
            <a:ext cx="9616437" cy="4906604"/>
          </a:xfrm>
        </p:spPr>
        <p:txBody>
          <a:bodyPr/>
          <a:lstStyle/>
          <a:p>
            <a:r>
              <a:rPr lang="es-AR" dirty="0" smtClean="0">
                <a:latin typeface="Calibri" panose="020F0502020204030204" pitchFamily="34" charset="0"/>
                <a:ea typeface="Calibri" panose="020F0502020204030204" pitchFamily="34" charset="0"/>
                <a:cs typeface="Times New Roman" panose="02020603050405020304" pitchFamily="18" charset="0"/>
              </a:rPr>
              <a:t>Se </a:t>
            </a:r>
            <a:r>
              <a:rPr lang="es-AR" dirty="0">
                <a:latin typeface="Calibri" panose="020F0502020204030204" pitchFamily="34" charset="0"/>
                <a:ea typeface="Calibri" panose="020F0502020204030204" pitchFamily="34" charset="0"/>
                <a:cs typeface="Times New Roman" panose="02020603050405020304" pitchFamily="18" charset="0"/>
              </a:rPr>
              <a:t>embarga un inmueble para ejecutar un cheque. Previo a la subasta se debe verificar el estado de ocupación del inmueble. Si lo ocupa un poseedor adquirente con BCV, se debe presentar en el expediente por tercería de mejor derecho. Se discutió quien prevalecía, si el embargo inscripto o el poseedor con BCV. La jurisprudencia dijo que si el adquirente con BCV demostraba que lo era a título oneroso, de buena fe, que estaba en posesión de la cosa y tenía fecha cierta, su derecho era oponible al embargante. Con esos requisitos, es protegido, si demostraba publicidad posesoria con fecha anterior a la medida cautelar</a:t>
            </a:r>
            <a:r>
              <a:rPr lang="es-AR"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spcBef>
                <a:spcPts val="1200"/>
              </a:spcBef>
              <a:spcAft>
                <a:spcPts val="0"/>
              </a:spcAft>
              <a:buFont typeface="+mj-lt"/>
              <a:buAutoNum type="arabicPeriod"/>
            </a:pPr>
            <a:endParaRPr lang="es-ES" dirty="0"/>
          </a:p>
          <a:p>
            <a:pPr marL="0" indent="0">
              <a:buNone/>
            </a:pPr>
            <a:endParaRPr lang="es-ES" dirty="0" smtClean="0"/>
          </a:p>
          <a:p>
            <a:endParaRPr lang="es-ES" dirty="0"/>
          </a:p>
          <a:p>
            <a:endParaRPr lang="es-ES" dirty="0" smtClean="0"/>
          </a:p>
          <a:p>
            <a:endParaRPr lang="es-ES" dirty="0"/>
          </a:p>
        </p:txBody>
      </p:sp>
    </p:spTree>
    <p:extLst>
      <p:ext uri="{BB962C8B-B14F-4D97-AF65-F5344CB8AC3E}">
        <p14:creationId xmlns:p14="http://schemas.microsoft.com/office/powerpoint/2010/main" val="97971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9953" y="792140"/>
            <a:ext cx="9585959" cy="5023444"/>
          </a:xfrm>
        </p:spPr>
        <p:txBody>
          <a:bodyPr>
            <a:normAutofit fontScale="92500" lnSpcReduction="10000"/>
          </a:bodyPr>
          <a:lstStyle/>
          <a:p>
            <a:pPr marL="0" indent="0" algn="just">
              <a:lnSpc>
                <a:spcPct val="107000"/>
              </a:lnSpc>
              <a:spcBef>
                <a:spcPts val="1200"/>
              </a:spcBef>
              <a:spcAft>
                <a:spcPts val="0"/>
              </a:spcAft>
              <a:buNone/>
            </a:pPr>
            <a:r>
              <a:rPr lang="es-AR" b="1" dirty="0" smtClean="0">
                <a:latin typeface="Calibri" panose="020F0502020204030204" pitchFamily="34" charset="0"/>
                <a:ea typeface="Calibri" panose="020F0502020204030204" pitchFamily="34" charset="0"/>
                <a:cs typeface="Times New Roman" panose="02020603050405020304" pitchFamily="18" charset="0"/>
              </a:rPr>
              <a:t>                                       </a:t>
            </a:r>
            <a:r>
              <a:rPr lang="es-AR" b="1" u="sng"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CONFIGURACIÓN </a:t>
            </a:r>
            <a:r>
              <a:rPr lang="es-AR"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DE LA BUENA FE </a:t>
            </a:r>
            <a:endParaRPr lang="es-ES" sz="2000" b="1" u="sng"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b="1" dirty="0" smtClean="0">
                <a:latin typeface="Calibri" panose="020F0502020204030204" pitchFamily="34" charset="0"/>
                <a:ea typeface="Calibri" panose="020F0502020204030204" pitchFamily="34" charset="0"/>
                <a:cs typeface="Times New Roman" panose="02020603050405020304" pitchFamily="18" charset="0"/>
              </a:rPr>
              <a:t>Para </a:t>
            </a:r>
            <a:r>
              <a:rPr lang="es-AR" b="1" dirty="0">
                <a:latin typeface="Calibri" panose="020F0502020204030204" pitchFamily="34" charset="0"/>
                <a:ea typeface="Calibri" panose="020F0502020204030204" pitchFamily="34" charset="0"/>
                <a:cs typeface="Times New Roman" panose="02020603050405020304" pitchFamily="18" charset="0"/>
              </a:rPr>
              <a:t>que un tercero pueda ser protegido </a:t>
            </a:r>
            <a:r>
              <a:rPr lang="es-A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debe ser interesado y de buena fe.</a:t>
            </a:r>
            <a:endPar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Existen dos criterios respecto de cómo se configura la buena fe.  Un </a:t>
            </a:r>
            <a:r>
              <a:rPr lang="es-AR"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criterio objetivo</a:t>
            </a:r>
            <a:r>
              <a:rPr lang="es-AR" dirty="0">
                <a:latin typeface="Calibri" panose="020F0502020204030204" pitchFamily="34" charset="0"/>
                <a:ea typeface="Calibri" panose="020F0502020204030204" pitchFamily="34" charset="0"/>
                <a:cs typeface="Times New Roman" panose="02020603050405020304" pitchFamily="18" charset="0"/>
              </a:rPr>
              <a:t>, que prescinde del conocimiento de hecho que los terceros tengan de la disconformidad entre la realidad registral y la extra registral, y presume iure et de iure la buena fe de aquellos cuando no se tomó en el registro razón de determinadas situaciones jurídicas, es suficiente el pedido del certificado registral. Y un </a:t>
            </a:r>
            <a:r>
              <a:rPr lang="es-AR" b="1" u="sng"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criterio subjetivo</a:t>
            </a:r>
            <a:r>
              <a:rPr lang="es-AR" u="sng" dirty="0">
                <a:latin typeface="Calibri" panose="020F0502020204030204" pitchFamily="34"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Times New Roman" panose="02020603050405020304" pitchFamily="18" charset="0"/>
              </a:rPr>
              <a:t>que sostiene que tiene especial relevancia el conocimiento de hecho de la realidad registral.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Son necesarios ambos para configurar la buena fe. El criterio subjetivo exige la realización de una actividad diligente en cuanto al título, a través del estudio de títulos, y en cuanto al modo, a través de la verificación del estado de ocupación del inmueble.</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13515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8992" y="676656"/>
            <a:ext cx="9817605" cy="5199212"/>
          </a:xfrm>
        </p:spPr>
        <p:txBody>
          <a:bodyPr/>
          <a:lstStyle/>
          <a:p>
            <a:pPr marL="0" lvl="0" indent="0" algn="just">
              <a:spcBef>
                <a:spcPts val="1200"/>
              </a:spcBef>
              <a:spcAft>
                <a:spcPts val="0"/>
              </a:spcAft>
              <a:buNone/>
            </a:pPr>
            <a:endParaRPr lang="es-AR"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1200"/>
              </a:spcBef>
              <a:spcAft>
                <a:spcPts val="0"/>
              </a:spcAft>
              <a:buNone/>
            </a:pPr>
            <a:endParaRPr lang="es-AR"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1200"/>
              </a:spcBef>
              <a:spcAft>
                <a:spcPts val="0"/>
              </a:spcAft>
              <a:buNone/>
            </a:pPr>
            <a:r>
              <a:rPr lang="es-AR"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2. </a:t>
            </a:r>
            <a:r>
              <a:rPr lang="es-AR" dirty="0" smtClean="0">
                <a:latin typeface="Calibri" panose="020F0502020204030204" pitchFamily="34" charset="0"/>
                <a:ea typeface="Calibri" panose="020F0502020204030204" pitchFamily="34" charset="0"/>
                <a:cs typeface="Times New Roman" panose="02020603050405020304" pitchFamily="18" charset="0"/>
              </a:rPr>
              <a:t>En </a:t>
            </a:r>
            <a:r>
              <a:rPr lang="es-AR" dirty="0">
                <a:latin typeface="Calibri" panose="020F0502020204030204" pitchFamily="34" charset="0"/>
                <a:ea typeface="Calibri" panose="020F0502020204030204" pitchFamily="34" charset="0"/>
                <a:cs typeface="Times New Roman" panose="02020603050405020304" pitchFamily="18" charset="0"/>
              </a:rPr>
              <a:t>los casos de </a:t>
            </a:r>
            <a:r>
              <a:rPr lang="es-AR"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USUCAPIÓN,</a:t>
            </a:r>
            <a:r>
              <a:rPr lang="es-AR" dirty="0" smtClean="0">
                <a:latin typeface="Calibri" panose="020F0502020204030204" pitchFamily="34"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Times New Roman" panose="02020603050405020304" pitchFamily="18" charset="0"/>
              </a:rPr>
              <a:t>se debe estudiar el modo. Si es modo originario de adquisición, tanto el </a:t>
            </a:r>
            <a:r>
              <a:rPr lang="es-AR" dirty="0" err="1" smtClean="0">
                <a:latin typeface="Calibri" panose="020F0502020204030204" pitchFamily="34" charset="0"/>
                <a:ea typeface="Calibri" panose="020F0502020204030204" pitchFamily="34" charset="0"/>
                <a:cs typeface="Times New Roman" panose="02020603050405020304" pitchFamily="18" charset="0"/>
              </a:rPr>
              <a:t>C.Civ</a:t>
            </a:r>
            <a:r>
              <a:rPr lang="es-AR" dirty="0" smtClean="0">
                <a:latin typeface="Calibri" panose="020F0502020204030204" pitchFamily="34"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Times New Roman" panose="02020603050405020304" pitchFamily="18" charset="0"/>
              </a:rPr>
              <a:t>como el nuevo </a:t>
            </a:r>
            <a:r>
              <a:rPr lang="es-AR" dirty="0" err="1">
                <a:latin typeface="Calibri" panose="020F0502020204030204" pitchFamily="34" charset="0"/>
                <a:ea typeface="Calibri" panose="020F0502020204030204" pitchFamily="34" charset="0"/>
                <a:cs typeface="Times New Roman" panose="02020603050405020304" pitchFamily="18" charset="0"/>
              </a:rPr>
              <a:t>CCyC</a:t>
            </a:r>
            <a:r>
              <a:rPr lang="es-AR" dirty="0">
                <a:latin typeface="Calibri" panose="020F0502020204030204" pitchFamily="34" charset="0"/>
                <a:ea typeface="Calibri" panose="020F0502020204030204" pitchFamily="34" charset="0"/>
                <a:cs typeface="Times New Roman" panose="02020603050405020304" pitchFamily="18" charset="0"/>
              </a:rPr>
              <a:t> regulan que no se puede exigir al </a:t>
            </a:r>
            <a:r>
              <a:rPr lang="es-AR" dirty="0" err="1">
                <a:latin typeface="Calibri" panose="020F0502020204030204" pitchFamily="34" charset="0"/>
                <a:ea typeface="Calibri" panose="020F0502020204030204" pitchFamily="34" charset="0"/>
                <a:cs typeface="Times New Roman" panose="02020603050405020304" pitchFamily="18" charset="0"/>
              </a:rPr>
              <a:t>usucapiente</a:t>
            </a:r>
            <a:r>
              <a:rPr lang="es-AR" dirty="0">
                <a:latin typeface="Calibri" panose="020F0502020204030204" pitchFamily="34" charset="0"/>
                <a:ea typeface="Calibri" panose="020F0502020204030204" pitchFamily="34" charset="0"/>
                <a:cs typeface="Times New Roman" panose="02020603050405020304" pitchFamily="18" charset="0"/>
              </a:rPr>
              <a:t> el título porque no existe ya que es un modo de adquisición originario. Alcanza con la posesión por el tiempo que exige la ley. </a:t>
            </a:r>
            <a:endParaRPr lang="es-AR"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1200"/>
              </a:spcBef>
              <a:spcAft>
                <a:spcPts val="0"/>
              </a:spcAft>
              <a:buNone/>
            </a:pPr>
            <a:r>
              <a:rPr lang="es-AR" dirty="0" smtClean="0">
                <a:latin typeface="Calibri" panose="020F0502020204030204" pitchFamily="34" charset="0"/>
                <a:ea typeface="Calibri" panose="020F0502020204030204" pitchFamily="34" charset="0"/>
                <a:cs typeface="Times New Roman" panose="02020603050405020304" pitchFamily="18" charset="0"/>
              </a:rPr>
              <a:t>La </a:t>
            </a:r>
            <a:r>
              <a:rPr lang="es-AR" dirty="0">
                <a:latin typeface="Calibri" panose="020F0502020204030204" pitchFamily="34" charset="0"/>
                <a:ea typeface="Calibri" panose="020F0502020204030204" pitchFamily="34" charset="0"/>
                <a:cs typeface="Times New Roman" panose="02020603050405020304" pitchFamily="18" charset="0"/>
              </a:rPr>
              <a:t>sentencia de usucapión es declarativa, no constitutiva. Declara una realidad extra registral.</a:t>
            </a:r>
            <a:endParaRPr lang="es-ES" dirty="0"/>
          </a:p>
          <a:p>
            <a:endParaRPr lang="es-ES" dirty="0"/>
          </a:p>
        </p:txBody>
      </p:sp>
    </p:spTree>
    <p:extLst>
      <p:ext uri="{BB962C8B-B14F-4D97-AF65-F5344CB8AC3E}">
        <p14:creationId xmlns:p14="http://schemas.microsoft.com/office/powerpoint/2010/main" val="111630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70C0"/>
                </a:solidFill>
              </a:rPr>
              <a:t>PUBLICIDAD REGISTRAL</a:t>
            </a:r>
            <a:endParaRPr lang="es-ES" dirty="0">
              <a:solidFill>
                <a:srgbClr val="0070C0"/>
              </a:solidFill>
            </a:endParaRPr>
          </a:p>
        </p:txBody>
      </p:sp>
      <p:sp>
        <p:nvSpPr>
          <p:cNvPr id="3" name="Marcador de contenido 2"/>
          <p:cNvSpPr>
            <a:spLocks noGrp="1"/>
          </p:cNvSpPr>
          <p:nvPr>
            <p:ph idx="1"/>
          </p:nvPr>
        </p:nvSpPr>
        <p:spPr/>
        <p:txBody>
          <a:bodyPr/>
          <a:lstStyle/>
          <a:p>
            <a:pPr algn="just">
              <a:lnSpc>
                <a:spcPct val="107000"/>
              </a:lnSpc>
              <a:spcBef>
                <a:spcPts val="1200"/>
              </a:spcBef>
              <a:spcAft>
                <a:spcPts val="0"/>
              </a:spcAft>
            </a:pPr>
            <a:r>
              <a:rPr lang="es-AR" dirty="0" smtClean="0">
                <a:latin typeface="Calibri" panose="020F0502020204030204" pitchFamily="34" charset="0"/>
                <a:ea typeface="Calibri" panose="020F0502020204030204" pitchFamily="34" charset="0"/>
                <a:cs typeface="Times New Roman" panose="02020603050405020304" pitchFamily="18" charset="0"/>
              </a:rPr>
              <a:t>Es </a:t>
            </a:r>
            <a:r>
              <a:rPr lang="es-AR" dirty="0">
                <a:latin typeface="Calibri" panose="020F0502020204030204" pitchFamily="34" charset="0"/>
                <a:ea typeface="Calibri" panose="020F0502020204030204" pitchFamily="34" charset="0"/>
                <a:cs typeface="Times New Roman" panose="02020603050405020304" pitchFamily="18" charset="0"/>
              </a:rPr>
              <a:t>aquella publicidad jurídica que se obtiene por medio de un órgano específico, el registro. Los registros son los organismos a través de los cuales se produce publicidad jurídica tendiente a producir efectos.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1200"/>
              </a:spcBef>
              <a:spcAft>
                <a:spcPts val="0"/>
              </a:spcAft>
              <a:buNone/>
            </a:pPr>
            <a:r>
              <a:rPr lang="es-AR" b="1"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75386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CLASES DE REGISTROS</a:t>
            </a:r>
            <a:endParaRPr lang="es-ES" dirty="0"/>
          </a:p>
        </p:txBody>
      </p:sp>
      <p:sp>
        <p:nvSpPr>
          <p:cNvPr id="3" name="Marcador de contenido 2"/>
          <p:cNvSpPr>
            <a:spLocks noGrp="1"/>
          </p:cNvSpPr>
          <p:nvPr>
            <p:ph idx="1"/>
          </p:nvPr>
        </p:nvSpPr>
        <p:spPr/>
        <p:txBody>
          <a:bodyPr>
            <a:normAutofit lnSpcReduction="10000"/>
          </a:bodyPr>
          <a:lstStyle/>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Registros de hechos: </a:t>
            </a:r>
            <a:r>
              <a:rPr lang="es-AR" dirty="0">
                <a:latin typeface="Calibri" panose="020F0502020204030204" pitchFamily="34" charset="0"/>
                <a:ea typeface="Calibri" panose="020F0502020204030204" pitchFamily="34" charset="0"/>
                <a:cs typeface="Times New Roman" panose="02020603050405020304" pitchFamily="18" charset="0"/>
              </a:rPr>
              <a:t>anota y da a conocer un hecho (por ejemplo: registro civil cuando se da a conocer un nacimiento o muerte de una persona). Tiene como finalidad facilitar la prueba de lo ocurrido.</a:t>
            </a:r>
            <a:endParaRPr lang="es-ES" dirty="0"/>
          </a:p>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Registro de Actos y contratos: </a:t>
            </a:r>
            <a:r>
              <a:rPr lang="es-AR" dirty="0">
                <a:latin typeface="Calibri" panose="020F0502020204030204" pitchFamily="34" charset="0"/>
                <a:ea typeface="Calibri" panose="020F0502020204030204" pitchFamily="34" charset="0"/>
                <a:cs typeface="Times New Roman" panose="02020603050405020304" pitchFamily="18" charset="0"/>
              </a:rPr>
              <a:t>el acto jurídico o el contrato no existen si no se celebran en el registro en el cual quedan incorporados, por ejemplo el matrimonio no existe si no se celebra en el Registro Civil y ante el oficial público. También el registro notarial a cargo de un escribano: la escritura pública no existe si no es autorizada por un escribano público.</a:t>
            </a:r>
            <a:endParaRPr lang="es-ES" dirty="0"/>
          </a:p>
          <a:p>
            <a:endParaRPr lang="es-ES" dirty="0"/>
          </a:p>
        </p:txBody>
      </p:sp>
    </p:spTree>
    <p:extLst>
      <p:ext uri="{BB962C8B-B14F-4D97-AF65-F5344CB8AC3E}">
        <p14:creationId xmlns:p14="http://schemas.microsoft.com/office/powerpoint/2010/main" val="160624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008" y="768096"/>
            <a:ext cx="9689589" cy="5107772"/>
          </a:xfrm>
        </p:spPr>
        <p:txBody>
          <a:bodyPr/>
          <a:lstStyle/>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Registro de documentos: </a:t>
            </a:r>
            <a:r>
              <a:rPr lang="es-AR" dirty="0">
                <a:latin typeface="Calibri" panose="020F0502020204030204" pitchFamily="34" charset="0"/>
                <a:ea typeface="Calibri" panose="020F0502020204030204" pitchFamily="34" charset="0"/>
                <a:cs typeface="Times New Roman" panose="02020603050405020304" pitchFamily="18" charset="0"/>
              </a:rPr>
              <a:t>se registra la cosa que contiene el hecho (documento). Por ejemplo el registro de mandatos, el registro de testamentos.</a:t>
            </a:r>
            <a:endParaRPr lang="es-ES" dirty="0"/>
          </a:p>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Registro de títulos: </a:t>
            </a:r>
            <a:r>
              <a:rPr lang="es-AR" dirty="0">
                <a:latin typeface="Calibri" panose="020F0502020204030204" pitchFamily="34" charset="0"/>
                <a:ea typeface="Calibri" panose="020F0502020204030204" pitchFamily="34" charset="0"/>
                <a:cs typeface="Times New Roman" panose="02020603050405020304" pitchFamily="18" charset="0"/>
              </a:rPr>
              <a:t>se inscriben los títulos de los cuales surgen los actos y contratos. El acto o contrato existe antes del registro.</a:t>
            </a:r>
            <a:endParaRPr lang="es-ES" dirty="0"/>
          </a:p>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Registro de derechos: </a:t>
            </a:r>
            <a:r>
              <a:rPr lang="es-AR" dirty="0">
                <a:latin typeface="Calibri" panose="020F0502020204030204" pitchFamily="34" charset="0"/>
                <a:ea typeface="Calibri" panose="020F0502020204030204" pitchFamily="34" charset="0"/>
                <a:cs typeface="Times New Roman" panose="02020603050405020304" pitchFamily="18" charset="0"/>
              </a:rPr>
              <a:t>no existe en nuestro sistema jurídico. Se aplica en el sistema alemán donde se separa la causa del negocio del efecto, esto es, de la transmisión, siendo esto último lo registrable.</a:t>
            </a:r>
            <a:endParaRPr lang="es-ES" dirty="0"/>
          </a:p>
          <a:p>
            <a:endParaRPr lang="es-ES" dirty="0"/>
          </a:p>
        </p:txBody>
      </p:sp>
    </p:spTree>
    <p:extLst>
      <p:ext uri="{BB962C8B-B14F-4D97-AF65-F5344CB8AC3E}">
        <p14:creationId xmlns:p14="http://schemas.microsoft.com/office/powerpoint/2010/main" val="64109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804672"/>
            <a:ext cx="9948671" cy="4434840"/>
          </a:xfrm>
        </p:spPr>
        <p:txBody>
          <a:bodyPr>
            <a:normAutofit fontScale="92500"/>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VEAMOS LA SIGUIENTE SITUACION PROBLEMÁTICA…</a:t>
            </a: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Ana MARIA celebra un contrato de compraventa de un inmueble con Rubén, por el cual A. María se compromete a transmitir el dominio del inmueble a cambio de una prestación en dinero. Ambos concurren a la Escribanía del Esc. Allende, pero Ana María, permanece viviendo en el </a:t>
            </a:r>
            <a:r>
              <a:rPr lang="es-ES" dirty="0" err="1">
                <a:latin typeface="Calibri" panose="020F0502020204030204" pitchFamily="34" charset="0"/>
                <a:ea typeface="Calibri" panose="020F0502020204030204" pitchFamily="34" charset="0"/>
                <a:cs typeface="Times New Roman" panose="02020603050405020304" pitchFamily="18" charset="0"/>
              </a:rPr>
              <a:t>dpto</a:t>
            </a:r>
            <a:r>
              <a:rPr lang="es-ES" dirty="0">
                <a:latin typeface="Calibri" panose="020F0502020204030204" pitchFamily="34" charset="0"/>
                <a:ea typeface="Calibri" panose="020F0502020204030204" pitchFamily="34" charset="0"/>
                <a:cs typeface="Times New Roman" panose="02020603050405020304" pitchFamily="18" charset="0"/>
              </a:rPr>
              <a:t>…..Rubén es propietario del inmueble con la sola entrega de la escritura???o falta algún requisito mas…. NO HAY TRADICION DE LA COSA, por lo tanto, no hay transmisión o adquisición del </a:t>
            </a:r>
            <a:r>
              <a:rPr lang="es-ES" dirty="0" err="1">
                <a:latin typeface="Calibri" panose="020F0502020204030204" pitchFamily="34" charset="0"/>
                <a:ea typeface="Calibri" panose="020F0502020204030204" pitchFamily="34" charset="0"/>
                <a:cs typeface="Times New Roman" panose="02020603050405020304" pitchFamily="18" charset="0"/>
              </a:rPr>
              <a:t>dd</a:t>
            </a:r>
            <a:r>
              <a:rPr lang="es-ES" dirty="0">
                <a:latin typeface="Calibri" panose="020F0502020204030204" pitchFamily="34" charset="0"/>
                <a:ea typeface="Calibri" panose="020F0502020204030204" pitchFamily="34" charset="0"/>
                <a:cs typeface="Times New Roman" panose="02020603050405020304" pitchFamily="18" charset="0"/>
              </a:rPr>
              <a:t> real de dominio.-para ello se necesita TITULO Y MODO SUFIECIENTE.- </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smtClean="0">
                <a:latin typeface="Calibri" panose="020F0502020204030204" pitchFamily="34" charset="0"/>
                <a:ea typeface="Calibri" panose="020F0502020204030204" pitchFamily="34" charset="0"/>
                <a:cs typeface="Times New Roman" panose="02020603050405020304" pitchFamily="18" charset="0"/>
              </a:rPr>
              <a:t>¿CUÁNDO NACE EL DD REAL DE DOMINIO SOBRE ESE INMUEBLE??</a:t>
            </a: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smtClean="0">
                <a:latin typeface="Calibri" panose="020F0502020204030204" pitchFamily="34" charset="0"/>
                <a:ea typeface="Calibri" panose="020F0502020204030204" pitchFamily="34" charset="0"/>
                <a:cs typeface="Times New Roman" panose="02020603050405020304" pitchFamily="18" charset="0"/>
              </a:rPr>
              <a:t>CUANDO ES OPONIBLE A TERCEROS?</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6055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CLASIFICACION DE LOS REGISTROS</a:t>
            </a:r>
            <a:endParaRPr lang="es-ES" dirty="0"/>
          </a:p>
        </p:txBody>
      </p:sp>
      <p:sp>
        <p:nvSpPr>
          <p:cNvPr id="3" name="Marcador de contenido 2"/>
          <p:cNvSpPr>
            <a:spLocks noGrp="1"/>
          </p:cNvSpPr>
          <p:nvPr>
            <p:ph idx="1"/>
          </p:nvPr>
        </p:nvSpPr>
        <p:spPr/>
        <p:txBody>
          <a:bodyPr>
            <a:normAutofit fontScale="70000" lnSpcReduction="20000"/>
          </a:bodyPr>
          <a:lstStyle/>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Personales y reales: </a:t>
            </a:r>
            <a:r>
              <a:rPr lang="es-AR" dirty="0">
                <a:latin typeface="Calibri" panose="020F0502020204030204" pitchFamily="34" charset="0"/>
                <a:ea typeface="Calibri" panose="020F0502020204030204" pitchFamily="34" charset="0"/>
                <a:cs typeface="Times New Roman" panose="02020603050405020304" pitchFamily="18" charset="0"/>
              </a:rPr>
              <a:t>Es personal cuando su eje es el titular, pueden referirse a los aspectos generales de la persona –Registro del Estado Civil. Los reales son aquellos que se refieren al objeto de la registración, generalmente las cosas, sean inmuebles o muebles. Los registros reales pueden ser de folio real, cuando la unidad de registración es la cosa, o de folio personal cuando se los individualiza por titulares del derecho.</a:t>
            </a:r>
            <a:endParaRPr lang="es-ES" dirty="0"/>
          </a:p>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De transcripción o de inscripción: </a:t>
            </a:r>
            <a:r>
              <a:rPr lang="es-AR" dirty="0">
                <a:latin typeface="Calibri" panose="020F0502020204030204" pitchFamily="34" charset="0"/>
                <a:ea typeface="Calibri" panose="020F0502020204030204" pitchFamily="34" charset="0"/>
                <a:cs typeface="Times New Roman" panose="02020603050405020304" pitchFamily="18" charset="0"/>
              </a:rPr>
              <a:t>En los primeros la registración se hace por medio de la transcripción literal e íntegra del documento o por medio de su incorporación o copia (por ej. registro de mandatos). En el de inscripción, el asiento se practica realizando un extracto de las constancias que según la ley deben ser publicadas.</a:t>
            </a:r>
            <a:endParaRPr lang="es-ES" dirty="0"/>
          </a:p>
          <a:p>
            <a:pPr marL="342900" lvl="0" indent="-342900" algn="just">
              <a:spcBef>
                <a:spcPts val="1200"/>
              </a:spcBef>
              <a:spcAft>
                <a:spcPts val="0"/>
              </a:spcAft>
              <a:buFont typeface="+mj-lt"/>
              <a:buAutoNum type="arabicPeriod"/>
            </a:pPr>
            <a:r>
              <a:rPr lang="es-AR" b="1" dirty="0">
                <a:latin typeface="Calibri" panose="020F0502020204030204" pitchFamily="34" charset="0"/>
                <a:ea typeface="Calibri" panose="020F0502020204030204" pitchFamily="34" charset="0"/>
                <a:cs typeface="Times New Roman" panose="02020603050405020304" pitchFamily="18" charset="0"/>
              </a:rPr>
              <a:t>Declarativos o constitutivos: </a:t>
            </a:r>
            <a:r>
              <a:rPr lang="es-AR" dirty="0">
                <a:latin typeface="Calibri" panose="020F0502020204030204" pitchFamily="34" charset="0"/>
                <a:ea typeface="Calibri" panose="020F0502020204030204" pitchFamily="34" charset="0"/>
                <a:cs typeface="Times New Roman" panose="02020603050405020304" pitchFamily="18" charset="0"/>
              </a:rPr>
              <a:t>En los registros declarativos, el derecho ya existe antes de que ingrese el documento. La inscripción hace que ese derecho pase a ser oponible a terceros (RPI). La inscripción es constitutiva cuando el derecho nace con ella (en nuestro país, el Registro de la Propiedad del automotor). </a:t>
            </a:r>
            <a:endParaRPr lang="es-ES" dirty="0"/>
          </a:p>
          <a:p>
            <a:endParaRPr lang="es-ES" dirty="0"/>
          </a:p>
        </p:txBody>
      </p:sp>
    </p:spTree>
    <p:extLst>
      <p:ext uri="{BB962C8B-B14F-4D97-AF65-F5344CB8AC3E}">
        <p14:creationId xmlns:p14="http://schemas.microsoft.com/office/powerpoint/2010/main" val="392766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EFECTOS DE LA INSCRIPCION O PUBLICIDAD REGISTRAL</a:t>
            </a:r>
            <a:endParaRPr lang="es-ES" dirty="0"/>
          </a:p>
        </p:txBody>
      </p:sp>
      <p:sp>
        <p:nvSpPr>
          <p:cNvPr id="3" name="Marcador de contenido 2"/>
          <p:cNvSpPr>
            <a:spLocks noGrp="1"/>
          </p:cNvSpPr>
          <p:nvPr>
            <p:ph idx="1"/>
          </p:nvPr>
        </p:nvSpPr>
        <p:spPr/>
        <p:txBody>
          <a:bodyPr>
            <a:normAutofit fontScale="85000" lnSpcReduction="20000"/>
          </a:bodyPr>
          <a:lstStyle/>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Las dos clasificaciones más importantes de los sistemas registrales son: la que distingue entre </a:t>
            </a:r>
            <a:r>
              <a:rPr lang="es-AR" b="1" u="sng" dirty="0">
                <a:latin typeface="Calibri" panose="020F0502020204030204" pitchFamily="34" charset="0"/>
                <a:ea typeface="Calibri" panose="020F0502020204030204" pitchFamily="34" charset="0"/>
                <a:cs typeface="Times New Roman" panose="02020603050405020304" pitchFamily="18" charset="0"/>
              </a:rPr>
              <a:t>declarativos y constitutivos</a:t>
            </a:r>
            <a:r>
              <a:rPr lang="es-AR" dirty="0">
                <a:latin typeface="Calibri" panose="020F0502020204030204" pitchFamily="34" charset="0"/>
                <a:ea typeface="Calibri" panose="020F0502020204030204" pitchFamily="34" charset="0"/>
                <a:cs typeface="Times New Roman" panose="02020603050405020304" pitchFamily="18" charset="0"/>
              </a:rPr>
              <a:t> (según la inscripción reconozca la preexistencia del derecho y solamente le otorgue </a:t>
            </a:r>
            <a:r>
              <a:rPr lang="es-AR" dirty="0" err="1">
                <a:latin typeface="Calibri" panose="020F0502020204030204" pitchFamily="34" charset="0"/>
                <a:ea typeface="Calibri" panose="020F0502020204030204" pitchFamily="34" charset="0"/>
                <a:cs typeface="Times New Roman" panose="02020603050405020304" pitchFamily="18" charset="0"/>
              </a:rPr>
              <a:t>oponibilidad</a:t>
            </a:r>
            <a:r>
              <a:rPr lang="es-AR" dirty="0">
                <a:latin typeface="Calibri" panose="020F0502020204030204" pitchFamily="34" charset="0"/>
                <a:ea typeface="Calibri" panose="020F0502020204030204" pitchFamily="34" charset="0"/>
                <a:cs typeface="Times New Roman" panose="02020603050405020304" pitchFamily="18" charset="0"/>
              </a:rPr>
              <a:t> a terceros, o lo haga existir, respectivamente) y la que diferencia los </a:t>
            </a:r>
            <a:r>
              <a:rPr lang="es-AR"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convalidantes</a:t>
            </a:r>
            <a:r>
              <a:rPr lang="es-A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de los no </a:t>
            </a:r>
            <a:r>
              <a:rPr lang="es-AR"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convalidantes</a:t>
            </a:r>
            <a:r>
              <a:rPr lang="es-A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Times New Roman" panose="02020603050405020304" pitchFamily="18" charset="0"/>
              </a:rPr>
              <a:t>(según que la inscripción subsane o no los vicios de que adolezca el título, respectivamente). Los sistemas declarativos y no </a:t>
            </a:r>
            <a:r>
              <a:rPr lang="es-AR" dirty="0" err="1">
                <a:latin typeface="Calibri" panose="020F0502020204030204" pitchFamily="34" charset="0"/>
                <a:ea typeface="Calibri" panose="020F0502020204030204" pitchFamily="34" charset="0"/>
                <a:cs typeface="Times New Roman" panose="02020603050405020304" pitchFamily="18" charset="0"/>
              </a:rPr>
              <a:t>convalidantes</a:t>
            </a:r>
            <a:r>
              <a:rPr lang="es-AR" dirty="0">
                <a:latin typeface="Calibri" panose="020F0502020204030204" pitchFamily="34" charset="0"/>
                <a:ea typeface="Calibri" panose="020F0502020204030204" pitchFamily="34" charset="0"/>
                <a:cs typeface="Times New Roman" panose="02020603050405020304" pitchFamily="18" charset="0"/>
              </a:rPr>
              <a:t> son habitualmente adoptados en países que cuentan con un notariado de tipo latino, como el nuestro (y que son mayoría en el mundo). Los otros, por el contrario, conservan predicamento en países que se rigen por el </a:t>
            </a:r>
            <a:r>
              <a:rPr lang="es-AR" dirty="0" err="1">
                <a:latin typeface="Calibri" panose="020F0502020204030204" pitchFamily="34" charset="0"/>
                <a:ea typeface="Calibri" panose="020F0502020204030204" pitchFamily="34" charset="0"/>
                <a:cs typeface="Times New Roman" panose="02020603050405020304" pitchFamily="18" charset="0"/>
              </a:rPr>
              <a:t>Common</a:t>
            </a:r>
            <a:r>
              <a:rPr lang="es-AR" dirty="0">
                <a:latin typeface="Calibri" panose="020F0502020204030204" pitchFamily="34" charset="0"/>
                <a:ea typeface="Calibri" panose="020F0502020204030204" pitchFamily="34" charset="0"/>
                <a:cs typeface="Times New Roman" panose="02020603050405020304" pitchFamily="18" charset="0"/>
              </a:rPr>
              <a:t> </a:t>
            </a:r>
            <a:r>
              <a:rPr lang="es-AR" dirty="0" err="1">
                <a:latin typeface="Calibri" panose="020F0502020204030204" pitchFamily="34" charset="0"/>
                <a:ea typeface="Calibri" panose="020F0502020204030204" pitchFamily="34" charset="0"/>
                <a:cs typeface="Times New Roman" panose="02020603050405020304" pitchFamily="18" charset="0"/>
              </a:rPr>
              <a:t>Law</a:t>
            </a:r>
            <a:r>
              <a:rPr lang="es-AR" dirty="0">
                <a:latin typeface="Calibri" panose="020F0502020204030204" pitchFamily="34" charset="0"/>
                <a:ea typeface="Calibri" panose="020F0502020204030204" pitchFamily="34" charset="0"/>
                <a:cs typeface="Times New Roman" panose="02020603050405020304" pitchFamily="18" charset="0"/>
              </a:rPr>
              <a:t>. Dentro de los sistemas constitutivos y </a:t>
            </a:r>
            <a:r>
              <a:rPr lang="es-AR" dirty="0" err="1">
                <a:latin typeface="Calibri" panose="020F0502020204030204" pitchFamily="34" charset="0"/>
                <a:ea typeface="Calibri" panose="020F0502020204030204" pitchFamily="34" charset="0"/>
                <a:cs typeface="Times New Roman" panose="02020603050405020304" pitchFamily="18" charset="0"/>
              </a:rPr>
              <a:t>convalidantes</a:t>
            </a:r>
            <a:r>
              <a:rPr lang="es-AR" dirty="0">
                <a:latin typeface="Calibri" panose="020F0502020204030204" pitchFamily="34" charset="0"/>
                <a:ea typeface="Calibri" panose="020F0502020204030204" pitchFamily="34" charset="0"/>
                <a:cs typeface="Times New Roman" panose="02020603050405020304" pitchFamily="18" charset="0"/>
              </a:rPr>
              <a:t> se divulgan especialmente dos variantes que son las que gozaron de mayor predicamento durante bastante tiempo, basándose ambos en determinadas ficciones que le permiten alcanzar el efecto </a:t>
            </a:r>
            <a:r>
              <a:rPr lang="es-AR" dirty="0" err="1">
                <a:latin typeface="Calibri" panose="020F0502020204030204" pitchFamily="34" charset="0"/>
                <a:ea typeface="Calibri" panose="020F0502020204030204" pitchFamily="34" charset="0"/>
                <a:cs typeface="Times New Roman" panose="02020603050405020304" pitchFamily="18" charset="0"/>
              </a:rPr>
              <a:t>saneatorio</a:t>
            </a:r>
            <a:r>
              <a:rPr lang="es-AR" dirty="0">
                <a:latin typeface="Calibri" panose="020F0502020204030204" pitchFamily="34" charset="0"/>
                <a:ea typeface="Calibri" panose="020F0502020204030204" pitchFamily="34" charset="0"/>
                <a:cs typeface="Times New Roman" panose="02020603050405020304" pitchFamily="18" charset="0"/>
              </a:rPr>
              <a:t>: son el acta Torrens y el sistema abstracto o sistema alemán.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52160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nSpc>
                <a:spcPct val="107000"/>
              </a:lnSpc>
              <a:spcBef>
                <a:spcPts val="1200"/>
              </a:spcBef>
              <a:spcAft>
                <a:spcPts val="0"/>
              </a:spcAft>
            </a:pPr>
            <a:r>
              <a:rPr lang="es-AR" b="1" dirty="0">
                <a:latin typeface="Calibri" panose="020F0502020204030204" pitchFamily="34" charset="0"/>
                <a:ea typeface="Calibri" panose="020F0502020204030204" pitchFamily="34" charset="0"/>
                <a:cs typeface="Times New Roman" panose="02020603050405020304" pitchFamily="18" charset="0"/>
              </a:rPr>
              <a:t>SISTEMAS REGISTRALES</a:t>
            </a:r>
            <a:r>
              <a:rPr lang="es-ES" sz="4000" dirty="0">
                <a:latin typeface="Calibri" panose="020F0502020204030204" pitchFamily="34" charset="0"/>
                <a:ea typeface="Calibri" panose="020F0502020204030204" pitchFamily="34" charset="0"/>
                <a:cs typeface="Times New Roman" panose="02020603050405020304" pitchFamily="18" charset="0"/>
              </a:rPr>
              <a:t/>
            </a:r>
            <a:br>
              <a:rPr lang="es-ES" sz="40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p:cNvSpPr>
            <a:spLocks noGrp="1"/>
          </p:cNvSpPr>
          <p:nvPr>
            <p:ph idx="1"/>
          </p:nvPr>
        </p:nvSpPr>
        <p:spPr/>
        <p:txBody>
          <a:bodyPr/>
          <a:lstStyle/>
          <a:p>
            <a:pPr algn="just">
              <a:lnSpc>
                <a:spcPct val="107000"/>
              </a:lnSpc>
              <a:spcBef>
                <a:spcPts val="1200"/>
              </a:spcBef>
              <a:spcAft>
                <a:spcPts val="0"/>
              </a:spcAft>
            </a:pPr>
            <a:r>
              <a:rPr lang="es-AR" dirty="0" smtClean="0">
                <a:latin typeface="Calibri" panose="020F0502020204030204" pitchFamily="34" charset="0"/>
                <a:ea typeface="Calibri" panose="020F0502020204030204" pitchFamily="34" charset="0"/>
                <a:cs typeface="Times New Roman" panose="02020603050405020304" pitchFamily="18" charset="0"/>
              </a:rPr>
              <a:t>Debido a los efectos que genera la inscripción en los registros: se pueden encontrar distintos sistemas </a:t>
            </a:r>
            <a:r>
              <a:rPr lang="es-AR" dirty="0" err="1" smtClean="0">
                <a:latin typeface="Calibri" panose="020F0502020204030204" pitchFamily="34" charset="0"/>
                <a:ea typeface="Calibri" panose="020F0502020204030204" pitchFamily="34" charset="0"/>
                <a:cs typeface="Times New Roman" panose="02020603050405020304" pitchFamily="18" charset="0"/>
              </a:rPr>
              <a:t>registrales:el</a:t>
            </a:r>
            <a:r>
              <a:rPr lang="es-AR" dirty="0" smtClean="0">
                <a:latin typeface="Calibri" panose="020F0502020204030204" pitchFamily="34" charset="0"/>
                <a:ea typeface="Calibri" panose="020F0502020204030204" pitchFamily="34" charset="0"/>
                <a:cs typeface="Times New Roman" panose="02020603050405020304" pitchFamily="18" charset="0"/>
              </a:rPr>
              <a:t> alemán, </a:t>
            </a:r>
            <a:r>
              <a:rPr lang="es-AR" dirty="0">
                <a:latin typeface="Calibri" panose="020F0502020204030204" pitchFamily="34" charset="0"/>
                <a:ea typeface="Calibri" panose="020F0502020204030204" pitchFamily="34" charset="0"/>
                <a:cs typeface="Times New Roman" panose="02020603050405020304" pitchFamily="18" charset="0"/>
              </a:rPr>
              <a:t>el australiano o </a:t>
            </a:r>
            <a:r>
              <a:rPr lang="es-AR" dirty="0" smtClean="0">
                <a:latin typeface="Calibri" panose="020F0502020204030204" pitchFamily="34" charset="0"/>
                <a:ea typeface="Calibri" panose="020F0502020204030204" pitchFamily="34" charset="0"/>
                <a:cs typeface="Times New Roman" panose="02020603050405020304" pitchFamily="18" charset="0"/>
              </a:rPr>
              <a:t>Torrens, sistema </a:t>
            </a:r>
            <a:r>
              <a:rPr lang="es-AR" dirty="0" err="1" smtClean="0">
                <a:latin typeface="Calibri" panose="020F0502020204030204" pitchFamily="34" charset="0"/>
                <a:ea typeface="Calibri" panose="020F0502020204030204" pitchFamily="34" charset="0"/>
                <a:cs typeface="Times New Roman" panose="02020603050405020304" pitchFamily="18" charset="0"/>
              </a:rPr>
              <a:t>Argetino</a:t>
            </a:r>
            <a:r>
              <a:rPr lang="es-AR" dirty="0" smtClean="0">
                <a:latin typeface="Calibri" panose="020F0502020204030204" pitchFamily="34" charset="0"/>
                <a:ea typeface="Calibri" panose="020F0502020204030204" pitchFamily="34" charset="0"/>
                <a:cs typeface="Times New Roman" panose="02020603050405020304" pitchFamily="18" charset="0"/>
              </a:rPr>
              <a:t>.-</a:t>
            </a:r>
            <a:endParaRPr lang="es-AR"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58321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SISTEMA TORRENS o AUSTRALIANO</a:t>
            </a:r>
            <a:endParaRPr lang="es-ES" dirty="0"/>
          </a:p>
        </p:txBody>
      </p:sp>
      <p:sp>
        <p:nvSpPr>
          <p:cNvPr id="3" name="Marcador de contenido 2"/>
          <p:cNvSpPr>
            <a:spLocks noGrp="1"/>
          </p:cNvSpPr>
          <p:nvPr>
            <p:ph idx="1"/>
          </p:nvPr>
        </p:nvSpPr>
        <p:spPr/>
        <p:txBody>
          <a:bodyPr>
            <a:normAutofit fontScale="85000" lnSpcReduction="20000"/>
          </a:bodyPr>
          <a:lstStyle/>
          <a:p>
            <a:r>
              <a:rPr lang="es-AR" dirty="0">
                <a:latin typeface="Calibri" panose="020F0502020204030204" pitchFamily="34" charset="0"/>
                <a:ea typeface="Calibri" panose="020F0502020204030204" pitchFamily="34" charset="0"/>
                <a:cs typeface="Times New Roman" panose="02020603050405020304" pitchFamily="18" charset="0"/>
              </a:rPr>
              <a:t>ROBERT RICHARD TORRENS, propuso un sistema para sanear la gran cantidad de títulos con vicios que existían en Australia, su país. Se considera que en toda transmisión, el dominio del inmueble pasa de la propiedad del transmitente a la de la Corona, y de ésta a la del adquirente (considerando esta última adquisición como originaria y por lo tanto libre de vicios). Se completa el sistema con una indemnización de elevado monto, que, funcionando a modo de seguro, cubría los reclamos de los perjudicados por la convalidación El sistema Torrens se aplica en algunos estados de Estados Unidos. En otros se utiliza el sistema denominado seguro de títulos, en el que mediante la intervención de compañías de seguros se garantiza el resarcimiento a quien se vea perjudicado. Mientras el sistema Torrens conserva la última titularidad por el principio de convalidación, el sistema del seguro de título sólo cubre la insolvencia del citado por evicción sin obstaculizar la reivindicación</a:t>
            </a:r>
            <a:r>
              <a:rPr lang="es-AR" dirty="0" smtClean="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Tree>
    <p:extLst>
      <p:ext uri="{BB962C8B-B14F-4D97-AF65-F5344CB8AC3E}">
        <p14:creationId xmlns:p14="http://schemas.microsoft.com/office/powerpoint/2010/main" val="361839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SISTEMA ALEMÁN</a:t>
            </a:r>
            <a:endParaRPr lang="es-ES" dirty="0"/>
          </a:p>
        </p:txBody>
      </p:sp>
      <p:sp>
        <p:nvSpPr>
          <p:cNvPr id="3" name="Marcador de contenido 2"/>
          <p:cNvSpPr>
            <a:spLocks noGrp="1"/>
          </p:cNvSpPr>
          <p:nvPr>
            <p:ph idx="1"/>
          </p:nvPr>
        </p:nvSpPr>
        <p:spPr/>
        <p:txBody>
          <a:bodyPr/>
          <a:lstStyle/>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El sistema alemán parte de desvincular al negocio causal de la transmisión del dominio. Este último es el acto abstracto, que así, separado de su causa originaria (por ejemplo, compraventa), no se ve afectado por los vicios de que adolezca el negocio: éstos se repararán por vía indemnizatoria. El principio del consentimiento es el otro elemento esencial del sistema. Significa que la situación registral sólo variará a pedido de quien sea titular, y ese requerimiento evita al Registro la incursión en la causa de la transmisión.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69042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SISTEMA ARGENTINO</a:t>
            </a:r>
            <a:endParaRPr lang="es-ES" dirty="0"/>
          </a:p>
        </p:txBody>
      </p:sp>
      <p:sp>
        <p:nvSpPr>
          <p:cNvPr id="3" name="Marcador de contenido 2"/>
          <p:cNvSpPr>
            <a:spLocks noGrp="1"/>
          </p:cNvSpPr>
          <p:nvPr>
            <p:ph idx="1"/>
          </p:nvPr>
        </p:nvSpPr>
        <p:spPr/>
        <p:txBody>
          <a:bodyPr>
            <a:normAutofit fontScale="85000" lnSpcReduction="20000"/>
          </a:bodyPr>
          <a:lstStyle/>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El sistema registral inmobiliario argentino es declarativo, no </a:t>
            </a:r>
            <a:r>
              <a:rPr lang="es-AR" dirty="0" err="1">
                <a:latin typeface="Calibri" panose="020F0502020204030204" pitchFamily="34" charset="0"/>
                <a:ea typeface="Calibri" panose="020F0502020204030204" pitchFamily="34" charset="0"/>
                <a:cs typeface="Times New Roman" panose="02020603050405020304" pitchFamily="18" charset="0"/>
              </a:rPr>
              <a:t>convalidante</a:t>
            </a:r>
            <a:r>
              <a:rPr lang="es-AR" dirty="0">
                <a:latin typeface="Calibri" panose="020F0502020204030204" pitchFamily="34" charset="0"/>
                <a:ea typeface="Calibri" panose="020F0502020204030204" pitchFamily="34" charset="0"/>
                <a:cs typeface="Times New Roman" panose="02020603050405020304" pitchFamily="18" charset="0"/>
              </a:rPr>
              <a:t>, de títulos, y adopta </a:t>
            </a:r>
            <a:r>
              <a:rPr lang="es-AR" dirty="0" err="1">
                <a:latin typeface="Calibri" panose="020F0502020204030204" pitchFamily="34" charset="0"/>
                <a:ea typeface="Calibri" panose="020F0502020204030204" pitchFamily="34" charset="0"/>
                <a:cs typeface="Times New Roman" panose="02020603050405020304" pitchFamily="18" charset="0"/>
              </a:rPr>
              <a:t>latécnica</a:t>
            </a:r>
            <a:r>
              <a:rPr lang="es-AR" dirty="0">
                <a:latin typeface="Calibri" panose="020F0502020204030204" pitchFamily="34" charset="0"/>
                <a:ea typeface="Calibri" panose="020F0502020204030204" pitchFamily="34" charset="0"/>
                <a:cs typeface="Times New Roman" panose="02020603050405020304" pitchFamily="18" charset="0"/>
              </a:rPr>
              <a:t> de inscripción y tracto sucesivo. La inscripción en materia inmobiliaria constituye </a:t>
            </a:r>
            <a:r>
              <a:rPr lang="es-AR" dirty="0" err="1">
                <a:latin typeface="Calibri" panose="020F0502020204030204" pitchFamily="34" charset="0"/>
                <a:ea typeface="Calibri" panose="020F0502020204030204" pitchFamily="34" charset="0"/>
                <a:cs typeface="Times New Roman" panose="02020603050405020304" pitchFamily="18" charset="0"/>
              </a:rPr>
              <a:t>unnuevo</a:t>
            </a:r>
            <a:r>
              <a:rPr lang="es-AR" dirty="0">
                <a:latin typeface="Calibri" panose="020F0502020204030204" pitchFamily="34" charset="0"/>
                <a:ea typeface="Calibri" panose="020F0502020204030204" pitchFamily="34" charset="0"/>
                <a:cs typeface="Times New Roman" panose="02020603050405020304" pitchFamily="18" charset="0"/>
              </a:rPr>
              <a:t> requisito que, con fines de publicidad, se adiciona al título y el modo. La inscripción no es una condición de validez del acto porque por ella no opera la transferencia </a:t>
            </a:r>
            <a:r>
              <a:rPr lang="es-AR" dirty="0" err="1">
                <a:latin typeface="Calibri" panose="020F0502020204030204" pitchFamily="34" charset="0"/>
                <a:ea typeface="Calibri" panose="020F0502020204030204" pitchFamily="34" charset="0"/>
                <a:cs typeface="Times New Roman" panose="02020603050405020304" pitchFamily="18" charset="0"/>
              </a:rPr>
              <a:t>nimenos</a:t>
            </a:r>
            <a:r>
              <a:rPr lang="es-AR" dirty="0">
                <a:latin typeface="Calibri" panose="020F0502020204030204" pitchFamily="34" charset="0"/>
                <a:ea typeface="Calibri" panose="020F0502020204030204" pitchFamily="34" charset="0"/>
                <a:cs typeface="Times New Roman" panose="02020603050405020304" pitchFamily="18" charset="0"/>
              </a:rPr>
              <a:t> se cubren los vicios que padeciera. Estamos ante una medida de </a:t>
            </a:r>
            <a:r>
              <a:rPr lang="es-AR" dirty="0" err="1">
                <a:latin typeface="Calibri" panose="020F0502020204030204" pitchFamily="34" charset="0"/>
                <a:ea typeface="Calibri" panose="020F0502020204030204" pitchFamily="34" charset="0"/>
                <a:cs typeface="Times New Roman" panose="02020603050405020304" pitchFamily="18" charset="0"/>
              </a:rPr>
              <a:t>publicidad.La</a:t>
            </a:r>
            <a:r>
              <a:rPr lang="es-AR" dirty="0">
                <a:latin typeface="Calibri" panose="020F0502020204030204" pitchFamily="34" charset="0"/>
                <a:ea typeface="Calibri" panose="020F0502020204030204" pitchFamily="34" charset="0"/>
                <a:cs typeface="Times New Roman" panose="02020603050405020304" pitchFamily="18" charset="0"/>
              </a:rPr>
              <a:t> inscripción no convalida el título nulo ni subsana los defectos de que adoleciere según </a:t>
            </a:r>
            <a:r>
              <a:rPr lang="es-AR" dirty="0" err="1">
                <a:latin typeface="Calibri" panose="020F0502020204030204" pitchFamily="34" charset="0"/>
                <a:ea typeface="Calibri" panose="020F0502020204030204" pitchFamily="34" charset="0"/>
                <a:cs typeface="Times New Roman" panose="02020603050405020304" pitchFamily="18" charset="0"/>
              </a:rPr>
              <a:t>lasleyes</a:t>
            </a:r>
            <a:r>
              <a:rPr lang="es-AR" dirty="0">
                <a:latin typeface="Calibri" panose="020F0502020204030204" pitchFamily="34" charset="0"/>
                <a:ea typeface="Calibri" panose="020F0502020204030204" pitchFamily="34" charset="0"/>
                <a:cs typeface="Times New Roman" panose="02020603050405020304" pitchFamily="18" charset="0"/>
              </a:rPr>
              <a:t> (Art. 4 ley 17801).La registración del título no significa tener por acreditada la titularidad del derecho. En el </a:t>
            </a:r>
            <a:r>
              <a:rPr lang="es-AR" dirty="0" smtClean="0">
                <a:latin typeface="Calibri" panose="020F0502020204030204" pitchFamily="34" charset="0"/>
                <a:ea typeface="Calibri" panose="020F0502020204030204" pitchFamily="34" charset="0"/>
                <a:cs typeface="Times New Roman" panose="02020603050405020304" pitchFamily="18" charset="0"/>
              </a:rPr>
              <a:t>ámbito inmobiliario </a:t>
            </a:r>
            <a:r>
              <a:rPr lang="es-AR" dirty="0">
                <a:latin typeface="Calibri" panose="020F0502020204030204" pitchFamily="34" charset="0"/>
                <a:ea typeface="Calibri" panose="020F0502020204030204" pitchFamily="34" charset="0"/>
                <a:cs typeface="Times New Roman" panose="02020603050405020304" pitchFamily="18" charset="0"/>
              </a:rPr>
              <a:t>la registración es de títulos y no de derechos, y el principio de </a:t>
            </a:r>
            <a:r>
              <a:rPr lang="es-AR" dirty="0" err="1">
                <a:latin typeface="Calibri" panose="020F0502020204030204" pitchFamily="34" charset="0"/>
                <a:ea typeface="Calibri" panose="020F0502020204030204" pitchFamily="34" charset="0"/>
                <a:cs typeface="Times New Roman" panose="02020603050405020304" pitchFamily="18" charset="0"/>
              </a:rPr>
              <a:t>exactitudconsiderado</a:t>
            </a:r>
            <a:r>
              <a:rPr lang="es-AR" dirty="0">
                <a:latin typeface="Calibri" panose="020F0502020204030204" pitchFamily="34" charset="0"/>
                <a:ea typeface="Calibri" panose="020F0502020204030204" pitchFamily="34" charset="0"/>
                <a:cs typeface="Times New Roman" panose="02020603050405020304" pitchFamily="18" charset="0"/>
              </a:rPr>
              <a:t> como presunción legal de correspondencia entre los asientos e </a:t>
            </a:r>
            <a:r>
              <a:rPr lang="es-AR" dirty="0" err="1">
                <a:latin typeface="Calibri" panose="020F0502020204030204" pitchFamily="34" charset="0"/>
                <a:ea typeface="Calibri" panose="020F0502020204030204" pitchFamily="34" charset="0"/>
                <a:cs typeface="Times New Roman" panose="02020603050405020304" pitchFamily="18" charset="0"/>
              </a:rPr>
              <a:t>informacionesregistrales</a:t>
            </a:r>
            <a:r>
              <a:rPr lang="es-AR" dirty="0">
                <a:latin typeface="Calibri" panose="020F0502020204030204" pitchFamily="34" charset="0"/>
                <a:ea typeface="Calibri" panose="020F0502020204030204" pitchFamily="34" charset="0"/>
                <a:cs typeface="Times New Roman" panose="02020603050405020304" pitchFamily="18" charset="0"/>
              </a:rPr>
              <a:t> y la realidad extra registral no ha sido receptado. Ni el Código Civil ni la </a:t>
            </a:r>
            <a:r>
              <a:rPr lang="es-AR" dirty="0" err="1">
                <a:latin typeface="Calibri" panose="020F0502020204030204" pitchFamily="34" charset="0"/>
                <a:ea typeface="Calibri" panose="020F0502020204030204" pitchFamily="34" charset="0"/>
                <a:cs typeface="Times New Roman" panose="02020603050405020304" pitchFamily="18" charset="0"/>
              </a:rPr>
              <a:t>legislaciónregistral</a:t>
            </a:r>
            <a:r>
              <a:rPr lang="es-AR" dirty="0">
                <a:latin typeface="Calibri" panose="020F0502020204030204" pitchFamily="34" charset="0"/>
                <a:ea typeface="Calibri" panose="020F0502020204030204" pitchFamily="34" charset="0"/>
                <a:cs typeface="Times New Roman" panose="02020603050405020304" pitchFamily="18" charset="0"/>
              </a:rPr>
              <a:t> </a:t>
            </a:r>
            <a:r>
              <a:rPr lang="es-AR" dirty="0" err="1">
                <a:latin typeface="Calibri" panose="020F0502020204030204" pitchFamily="34" charset="0"/>
                <a:ea typeface="Calibri" panose="020F0502020204030204" pitchFamily="34" charset="0"/>
                <a:cs typeface="Times New Roman" panose="02020603050405020304" pitchFamily="18" charset="0"/>
              </a:rPr>
              <a:t>mentan</a:t>
            </a:r>
            <a:r>
              <a:rPr lang="es-AR" dirty="0">
                <a:latin typeface="Calibri" panose="020F0502020204030204" pitchFamily="34" charset="0"/>
                <a:ea typeface="Calibri" panose="020F0502020204030204" pitchFamily="34" charset="0"/>
                <a:cs typeface="Times New Roman" panose="02020603050405020304" pitchFamily="18" charset="0"/>
              </a:rPr>
              <a:t> la presunta fe pública </a:t>
            </a:r>
            <a:r>
              <a:rPr lang="es-AR" dirty="0" smtClean="0">
                <a:latin typeface="Calibri" panose="020F0502020204030204" pitchFamily="34" charset="0"/>
                <a:ea typeface="Calibri" panose="020F0502020204030204" pitchFamily="34" charset="0"/>
                <a:cs typeface="Times New Roman" panose="02020603050405020304" pitchFamily="18" charset="0"/>
              </a:rPr>
              <a:t>registral.</a:t>
            </a:r>
            <a:endParaRPr lang="es-ES" dirty="0"/>
          </a:p>
        </p:txBody>
      </p:sp>
    </p:spTree>
    <p:extLst>
      <p:ext uri="{BB962C8B-B14F-4D97-AF65-F5344CB8AC3E}">
        <p14:creationId xmlns:p14="http://schemas.microsoft.com/office/powerpoint/2010/main" val="109505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SISTEMA ARGENTINO</a:t>
            </a:r>
            <a:endParaRPr lang="es-ES" dirty="0"/>
          </a:p>
        </p:txBody>
      </p:sp>
      <p:sp>
        <p:nvSpPr>
          <p:cNvPr id="3" name="Marcador de contenido 2"/>
          <p:cNvSpPr>
            <a:spLocks noGrp="1"/>
          </p:cNvSpPr>
          <p:nvPr>
            <p:ph idx="1"/>
          </p:nvPr>
        </p:nvSpPr>
        <p:spPr/>
        <p:txBody>
          <a:bodyPr>
            <a:normAutofit fontScale="85000" lnSpcReduction="20000"/>
          </a:bodyPr>
          <a:lstStyle/>
          <a:p>
            <a:pPr algn="just">
              <a:lnSpc>
                <a:spcPct val="107000"/>
              </a:lnSpc>
              <a:spcBef>
                <a:spcPts val="1200"/>
              </a:spcBef>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La protección que se brinda a los terceros adquirentes o </a:t>
            </a:r>
            <a:r>
              <a:rPr lang="es-AR" dirty="0" err="1">
                <a:latin typeface="Calibri" panose="020F0502020204030204" pitchFamily="34" charset="0"/>
                <a:ea typeface="Calibri" panose="020F0502020204030204" pitchFamily="34" charset="0"/>
                <a:cs typeface="Times New Roman" panose="02020603050405020304" pitchFamily="18" charset="0"/>
              </a:rPr>
              <a:t>subadquirentes</a:t>
            </a:r>
            <a:r>
              <a:rPr lang="es-AR" dirty="0">
                <a:latin typeface="Calibri" panose="020F0502020204030204" pitchFamily="34" charset="0"/>
                <a:ea typeface="Calibri" panose="020F0502020204030204" pitchFamily="34" charset="0"/>
                <a:cs typeface="Times New Roman" panose="02020603050405020304" pitchFamily="18" charset="0"/>
              </a:rPr>
              <a:t> difiere esencialmente </a:t>
            </a:r>
            <a:r>
              <a:rPr lang="es-AR" dirty="0" smtClean="0">
                <a:latin typeface="Calibri" panose="020F0502020204030204" pitchFamily="34" charset="0"/>
                <a:ea typeface="Calibri" panose="020F0502020204030204" pitchFamily="34" charset="0"/>
                <a:cs typeface="Times New Roman" panose="02020603050405020304" pitchFamily="18" charset="0"/>
              </a:rPr>
              <a:t>de la </a:t>
            </a:r>
            <a:r>
              <a:rPr lang="es-AR" dirty="0">
                <a:latin typeface="Calibri" panose="020F0502020204030204" pitchFamily="34" charset="0"/>
                <a:ea typeface="Calibri" panose="020F0502020204030204" pitchFamily="34" charset="0"/>
                <a:cs typeface="Times New Roman" panose="02020603050405020304" pitchFamily="18" charset="0"/>
              </a:rPr>
              <a:t>que se confiere en otros sistemas. El derecho argentino siempre exige buena fe diligente </a:t>
            </a:r>
            <a:r>
              <a:rPr lang="es-AR" dirty="0" smtClean="0">
                <a:latin typeface="Calibri" panose="020F0502020204030204" pitchFamily="34" charset="0"/>
                <a:ea typeface="Calibri" panose="020F0502020204030204" pitchFamily="34" charset="0"/>
                <a:cs typeface="Times New Roman" panose="02020603050405020304" pitchFamily="18" charset="0"/>
              </a:rPr>
              <a:t>y activa </a:t>
            </a:r>
            <a:r>
              <a:rPr lang="es-AR" dirty="0">
                <a:latin typeface="Calibri" panose="020F0502020204030204" pitchFamily="34" charset="0"/>
                <a:ea typeface="Calibri" panose="020F0502020204030204" pitchFamily="34" charset="0"/>
                <a:cs typeface="Times New Roman" panose="02020603050405020304" pitchFamily="18" charset="0"/>
              </a:rPr>
              <a:t>que presupone la investigación exhaustiva y crítica de los antecedentes pertinentes </a:t>
            </a:r>
            <a:r>
              <a:rPr lang="es-AR" dirty="0" smtClean="0">
                <a:latin typeface="Calibri" panose="020F0502020204030204" pitchFamily="34" charset="0"/>
                <a:ea typeface="Calibri" panose="020F0502020204030204" pitchFamily="34" charset="0"/>
                <a:cs typeface="Times New Roman" panose="02020603050405020304" pitchFamily="18" charset="0"/>
              </a:rPr>
              <a:t>del derecho</a:t>
            </a:r>
            <a:r>
              <a:rPr lang="es-AR" dirty="0">
                <a:latin typeface="Calibri" panose="020F0502020204030204" pitchFamily="34" charset="0"/>
                <a:ea typeface="Calibri" panose="020F0502020204030204" pitchFamily="34" charset="0"/>
                <a:cs typeface="Times New Roman" panose="02020603050405020304" pitchFamily="18" charset="0"/>
              </a:rPr>
              <a:t>, y la toma de la posesión o constatación de su estado según el caso. Se ha decidido que “en nuestro sistema legal, la efectiva publicidad registral cumplida en </a:t>
            </a:r>
            <a:r>
              <a:rPr lang="es-AR" dirty="0" smtClean="0">
                <a:latin typeface="Calibri" panose="020F0502020204030204" pitchFamily="34" charset="0"/>
                <a:ea typeface="Calibri" panose="020F0502020204030204" pitchFamily="34" charset="0"/>
                <a:cs typeface="Times New Roman" panose="02020603050405020304" pitchFamily="18" charset="0"/>
              </a:rPr>
              <a:t>cada caso </a:t>
            </a:r>
            <a:r>
              <a:rPr lang="es-AR" dirty="0">
                <a:latin typeface="Calibri" panose="020F0502020204030204" pitchFamily="34" charset="0"/>
                <a:ea typeface="Calibri" panose="020F0502020204030204" pitchFamily="34" charset="0"/>
                <a:cs typeface="Times New Roman" panose="02020603050405020304" pitchFamily="18" charset="0"/>
              </a:rPr>
              <a:t>particular puede ser desvirtuada en sus efectos mediante la prueba del conocimiento por </a:t>
            </a:r>
            <a:r>
              <a:rPr lang="es-AR" dirty="0" smtClean="0">
                <a:latin typeface="Calibri" panose="020F0502020204030204" pitchFamily="34" charset="0"/>
                <a:ea typeface="Calibri" panose="020F0502020204030204" pitchFamily="34" charset="0"/>
                <a:cs typeface="Times New Roman" panose="02020603050405020304" pitchFamily="18" charset="0"/>
              </a:rPr>
              <a:t>el tercero </a:t>
            </a:r>
            <a:r>
              <a:rPr lang="es-AR" dirty="0">
                <a:latin typeface="Calibri" panose="020F0502020204030204" pitchFamily="34" charset="0"/>
                <a:ea typeface="Calibri" panose="020F0502020204030204" pitchFamily="34" charset="0"/>
                <a:cs typeface="Times New Roman" panose="02020603050405020304" pitchFamily="18" charset="0"/>
              </a:rPr>
              <a:t>de que su actitud no se ajusta sinceramente al comportamiento debido”. Y también </a:t>
            </a:r>
            <a:r>
              <a:rPr lang="es-AR" dirty="0" smtClean="0">
                <a:latin typeface="Calibri" panose="020F0502020204030204" pitchFamily="34" charset="0"/>
                <a:ea typeface="Calibri" panose="020F0502020204030204" pitchFamily="34" charset="0"/>
                <a:cs typeface="Times New Roman" panose="02020603050405020304" pitchFamily="18" charset="0"/>
              </a:rPr>
              <a:t>ha sido </a:t>
            </a:r>
            <a:r>
              <a:rPr lang="es-AR" dirty="0">
                <a:latin typeface="Calibri" panose="020F0502020204030204" pitchFamily="34" charset="0"/>
                <a:ea typeface="Calibri" panose="020F0502020204030204" pitchFamily="34" charset="0"/>
                <a:cs typeface="Times New Roman" panose="02020603050405020304" pitchFamily="18" charset="0"/>
              </a:rPr>
              <a:t>resuelto que: “frente a la existencia de la confección de un asiento registral sobre la base </a:t>
            </a:r>
            <a:r>
              <a:rPr lang="es-AR" dirty="0" smtClean="0">
                <a:latin typeface="Calibri" panose="020F0502020204030204" pitchFamily="34" charset="0"/>
                <a:ea typeface="Calibri" panose="020F0502020204030204" pitchFamily="34" charset="0"/>
                <a:cs typeface="Times New Roman" panose="02020603050405020304" pitchFamily="18" charset="0"/>
              </a:rPr>
              <a:t>de un </a:t>
            </a:r>
            <a:r>
              <a:rPr lang="es-AR" dirty="0">
                <a:latin typeface="Calibri" panose="020F0502020204030204" pitchFamily="34" charset="0"/>
                <a:ea typeface="Calibri" panose="020F0502020204030204" pitchFamily="34" charset="0"/>
                <a:cs typeface="Times New Roman" panose="02020603050405020304" pitchFamily="18" charset="0"/>
              </a:rPr>
              <a:t>título falsificado, ni siquiera puede invocarse la función publicitaria de dicho asiento”. </a:t>
            </a:r>
            <a:r>
              <a:rPr lang="es-AR" dirty="0" smtClean="0">
                <a:latin typeface="Calibri" panose="020F0502020204030204" pitchFamily="34" charset="0"/>
                <a:ea typeface="Calibri" panose="020F0502020204030204" pitchFamily="34" charset="0"/>
                <a:cs typeface="Times New Roman" panose="02020603050405020304" pitchFamily="18" charset="0"/>
              </a:rPr>
              <a:t>No obstante </a:t>
            </a:r>
            <a:r>
              <a:rPr lang="es-AR" dirty="0">
                <a:latin typeface="Calibri" panose="020F0502020204030204" pitchFamily="34" charset="0"/>
                <a:ea typeface="Calibri" panose="020F0502020204030204" pitchFamily="34" charset="0"/>
                <a:cs typeface="Times New Roman" panose="02020603050405020304" pitchFamily="18" charset="0"/>
              </a:rPr>
              <a:t>el asiento no puede dejarse sin efecto sin orden judicial.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21822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FUNCION DE LA PUBLICIDAD REGISTRAL</a:t>
            </a:r>
            <a:endParaRPr lang="es-ES" dirty="0"/>
          </a:p>
        </p:txBody>
      </p:sp>
      <p:sp>
        <p:nvSpPr>
          <p:cNvPr id="3" name="Marcador de contenido 2"/>
          <p:cNvSpPr>
            <a:spLocks noGrp="1"/>
          </p:cNvSpPr>
          <p:nvPr>
            <p:ph idx="1"/>
          </p:nvPr>
        </p:nvSpPr>
        <p:spPr/>
        <p:txBody>
          <a:bodyPr>
            <a:normAutofit fontScale="77500" lnSpcReduction="20000"/>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En los distintos ordenamientos jurídicos y en el nuestro, según sea el tipo de bien sobre el que recae la publicidad, será diferente la función que la publicidad registral cumpla. De este modo, en los sistemas en que la registración cumple un papel fundamental en la constitución de los derechos reales, podemos decir que la función es constitutiva, siendo esta un elemento necesario para la existencia de un derecho real. Tal es el caso en nuestro ordenamiento de los derechos reales sobre automotores o caballos pura sangre de carrera, en los que el derecho real no nace hasta tanto se efectúe su registración en los respectivos registros. Es función del derecho la de defender la seguridad </a:t>
            </a:r>
            <a:r>
              <a:rPr lang="es-ES" dirty="0" smtClean="0">
                <a:latin typeface="Calibri" panose="020F0502020204030204" pitchFamily="34" charset="0"/>
                <a:ea typeface="Calibri" panose="020F0502020204030204" pitchFamily="34" charset="0"/>
                <a:cs typeface="Times New Roman" panose="02020603050405020304" pitchFamily="18" charset="0"/>
              </a:rPr>
              <a:t>dinámica- seguridad en el tráfico </a:t>
            </a:r>
            <a:r>
              <a:rPr lang="es-ES" dirty="0" err="1" smtClean="0">
                <a:latin typeface="Calibri" panose="020F0502020204030204" pitchFamily="34" charset="0"/>
                <a:ea typeface="Calibri" panose="020F0502020204030204" pitchFamily="34" charset="0"/>
                <a:cs typeface="Times New Roman" panose="02020603050405020304" pitchFamily="18" charset="0"/>
              </a:rPr>
              <a:t>jco</a:t>
            </a:r>
            <a:r>
              <a:rPr lang="es-ES" dirty="0" smtClean="0">
                <a:latin typeface="Calibri" panose="020F0502020204030204" pitchFamily="34" charset="0"/>
                <a:ea typeface="Calibri" panose="020F0502020204030204" pitchFamily="34" charset="0"/>
                <a:cs typeface="Times New Roman" panose="02020603050405020304" pitchFamily="18" charset="0"/>
              </a:rPr>
              <a:t>  a 3ros involucrados en la circulación de la riqueza- y </a:t>
            </a:r>
            <a:r>
              <a:rPr lang="es-ES" dirty="0">
                <a:latin typeface="Calibri" panose="020F0502020204030204" pitchFamily="34" charset="0"/>
                <a:ea typeface="Calibri" panose="020F0502020204030204" pitchFamily="34" charset="0"/>
                <a:cs typeface="Times New Roman" panose="02020603050405020304" pitchFamily="18" charset="0"/>
              </a:rPr>
              <a:t>la seguridad </a:t>
            </a:r>
            <a:r>
              <a:rPr lang="es-ES" dirty="0" smtClean="0">
                <a:latin typeface="Calibri" panose="020F0502020204030204" pitchFamily="34" charset="0"/>
                <a:ea typeface="Calibri" panose="020F0502020204030204" pitchFamily="34" charset="0"/>
                <a:cs typeface="Times New Roman" panose="02020603050405020304" pitchFamily="18" charset="0"/>
              </a:rPr>
              <a:t>estática </a:t>
            </a:r>
            <a:r>
              <a:rPr lang="es-ES" dirty="0">
                <a:latin typeface="Calibri" panose="020F0502020204030204" pitchFamily="34" charset="0"/>
                <a:ea typeface="Calibri" panose="020F0502020204030204" pitchFamily="34" charset="0"/>
                <a:cs typeface="Times New Roman" panose="02020603050405020304" pitchFamily="18" charset="0"/>
              </a:rPr>
              <a:t>de los </a:t>
            </a:r>
            <a:r>
              <a:rPr lang="es-ES" dirty="0" smtClean="0">
                <a:latin typeface="Calibri" panose="020F0502020204030204" pitchFamily="34" charset="0"/>
                <a:ea typeface="Calibri" panose="020F0502020204030204" pitchFamily="34" charset="0"/>
                <a:cs typeface="Times New Roman" panose="02020603050405020304" pitchFamily="18" charset="0"/>
              </a:rPr>
              <a:t>derechos-protección que tiene el titular registral sobre esa cosa, frente a posibles turbaciones de 3eros- </a:t>
            </a:r>
            <a:r>
              <a:rPr lang="es-ES" dirty="0">
                <a:latin typeface="Calibri" panose="020F0502020204030204" pitchFamily="34" charset="0"/>
                <a:ea typeface="Calibri" panose="020F0502020204030204" pitchFamily="34" charset="0"/>
                <a:cs typeface="Times New Roman" panose="02020603050405020304" pitchFamily="18" charset="0"/>
              </a:rPr>
              <a:t>tratando de lograr la perfecta identidad entre las situaciones jurídicas registrales y las situaciones jurídicas </a:t>
            </a:r>
            <a:r>
              <a:rPr lang="es-ES" dirty="0" err="1">
                <a:latin typeface="Calibri" panose="020F0502020204030204" pitchFamily="34" charset="0"/>
                <a:ea typeface="Calibri" panose="020F0502020204030204" pitchFamily="34" charset="0"/>
                <a:cs typeface="Times New Roman" panose="02020603050405020304" pitchFamily="18" charset="0"/>
              </a:rPr>
              <a:t>extrarregistrales</a:t>
            </a:r>
            <a:r>
              <a:rPr lang="es-ES" dirty="0" smtClean="0">
                <a:latin typeface="Calibri" panose="020F0502020204030204" pitchFamily="34" charset="0"/>
                <a:ea typeface="Calibri" panose="020F0502020204030204" pitchFamily="34" charset="0"/>
                <a:cs typeface="Times New Roman" panose="02020603050405020304" pitchFamily="18" charset="0"/>
              </a:rPr>
              <a:t>.-</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59761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704088"/>
            <a:ext cx="9826749" cy="5171780"/>
          </a:xfrm>
        </p:spPr>
        <p:txBody>
          <a:bodyPr>
            <a:normAutofit fontScale="70000" lnSpcReduction="20000"/>
          </a:bodyPr>
          <a:lstStyle/>
          <a:p>
            <a:pPr algn="just">
              <a:lnSpc>
                <a:spcPct val="107000"/>
              </a:lnSpc>
              <a:spcBef>
                <a:spcPts val="1200"/>
              </a:spcBef>
              <a:spcAft>
                <a:spcPts val="0"/>
              </a:spcAft>
            </a:pPr>
            <a:r>
              <a:rPr lang="es-AR" b="1" dirty="0">
                <a:latin typeface="Calibri" panose="020F0502020204030204" pitchFamily="34" charset="0"/>
                <a:ea typeface="Calibri" panose="020F0502020204030204" pitchFamily="34" charset="0"/>
                <a:cs typeface="Times New Roman" panose="02020603050405020304" pitchFamily="18" charset="0"/>
              </a:rPr>
              <a:t>Registro del automotor:</a:t>
            </a:r>
            <a:r>
              <a:rPr lang="es-AR" dirty="0">
                <a:latin typeface="Calibri" panose="020F0502020204030204" pitchFamily="34" charset="0"/>
                <a:ea typeface="Calibri" panose="020F0502020204030204" pitchFamily="34" charset="0"/>
                <a:cs typeface="Times New Roman" panose="02020603050405020304" pitchFamily="18" charset="0"/>
              </a:rPr>
              <a:t> la transmisión del dominio de los automotores deberá formalizarse por instrumento público o privado y sólo producirá efectos entre las partes y con relación a terceros desde la fecha de su inscripción en el registro. La inscripción de buena fe de un automotor en el registro confiere al titular de la mismo la propiedad del vehículo (</a:t>
            </a:r>
            <a:r>
              <a:rPr lang="es-AR" b="1" dirty="0" smtClean="0">
                <a:latin typeface="Calibri" panose="020F0502020204030204" pitchFamily="34" charset="0"/>
                <a:ea typeface="Calibri" panose="020F0502020204030204" pitchFamily="34" charset="0"/>
                <a:cs typeface="Times New Roman" panose="02020603050405020304" pitchFamily="18" charset="0"/>
              </a:rPr>
              <a:t>constitutivo</a:t>
            </a:r>
            <a:r>
              <a:rPr lang="es-AR" sz="2300" dirty="0" smtClean="0">
                <a:latin typeface="Calibri" panose="020F0502020204030204" pitchFamily="34" charset="0"/>
                <a:ea typeface="Calibri" panose="020F0502020204030204" pitchFamily="34" charset="0"/>
                <a:cs typeface="Calibri" panose="020F0502020204030204" pitchFamily="34" charset="0"/>
              </a:rPr>
              <a:t>).</a:t>
            </a:r>
            <a:r>
              <a:rPr lang="es-ES" sz="2300" b="1" dirty="0" smtClean="0">
                <a:latin typeface="Calibri" panose="020F0502020204030204" pitchFamily="34" charset="0"/>
                <a:cs typeface="Calibri" panose="020F0502020204030204" pitchFamily="34" charset="0"/>
              </a:rPr>
              <a:t>Decreto-Ley </a:t>
            </a:r>
            <a:r>
              <a:rPr lang="es-ES" sz="2300" b="1" dirty="0">
                <a:latin typeface="Calibri" panose="020F0502020204030204" pitchFamily="34" charset="0"/>
                <a:cs typeface="Calibri" panose="020F0502020204030204" pitchFamily="34" charset="0"/>
              </a:rPr>
              <a:t>Nº 6582/58, ratificado por la Ley Nº 14.467 (</a:t>
            </a:r>
            <a:r>
              <a:rPr lang="es-ES" sz="2300" b="1" dirty="0" err="1">
                <a:latin typeface="Calibri" panose="020F0502020204030204" pitchFamily="34" charset="0"/>
                <a:cs typeface="Calibri" panose="020F0502020204030204" pitchFamily="34" charset="0"/>
              </a:rPr>
              <a:t>t.o</a:t>
            </a:r>
            <a:r>
              <a:rPr lang="es-ES" sz="2300" b="1" dirty="0">
                <a:latin typeface="Calibri" panose="020F0502020204030204" pitchFamily="34" charset="0"/>
                <a:cs typeface="Calibri" panose="020F0502020204030204" pitchFamily="34" charset="0"/>
              </a:rPr>
              <a:t>. Decreto Nº 4560/73) y sus modificatorias Leyes </a:t>
            </a:r>
            <a:r>
              <a:rPr lang="es-ES" sz="2300" b="1" dirty="0" err="1">
                <a:latin typeface="Calibri" panose="020F0502020204030204" pitchFamily="34" charset="0"/>
                <a:cs typeface="Calibri" panose="020F0502020204030204" pitchFamily="34" charset="0"/>
              </a:rPr>
              <a:t>Nros</a:t>
            </a:r>
            <a:r>
              <a:rPr lang="es-ES" sz="2300" b="1" dirty="0">
                <a:latin typeface="Calibri" panose="020F0502020204030204" pitchFamily="34" charset="0"/>
                <a:cs typeface="Calibri" panose="020F0502020204030204" pitchFamily="34" charset="0"/>
              </a:rPr>
              <a:t>. 21.053, 21.338, 22.019, 22.130, 22.977, 23.077, 23.261, 24.673, 24.721, 25.232, 25.345 25.677 y 26.348. https://www.dnrpa.gov.ar/portal_dnrpa/regimen_juridico/informacion/rja.pdf</a:t>
            </a:r>
            <a:endParaRPr lang="es-ES" sz="23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1200"/>
              </a:spcBef>
              <a:spcAft>
                <a:spcPts val="0"/>
              </a:spcAft>
            </a:pPr>
            <a:r>
              <a:rPr lang="es-AR" b="1" dirty="0">
                <a:latin typeface="Calibri" panose="020F0502020204030204" pitchFamily="34" charset="0"/>
                <a:ea typeface="Calibri" panose="020F0502020204030204" pitchFamily="34" charset="0"/>
                <a:cs typeface="Times New Roman" panose="02020603050405020304" pitchFamily="18" charset="0"/>
              </a:rPr>
              <a:t>Registro de buques: </a:t>
            </a:r>
            <a:r>
              <a:rPr lang="es-AR" dirty="0">
                <a:latin typeface="Calibri" panose="020F0502020204030204" pitchFamily="34" charset="0"/>
                <a:ea typeface="Calibri" panose="020F0502020204030204" pitchFamily="34" charset="0"/>
                <a:cs typeface="Times New Roman" panose="02020603050405020304" pitchFamily="18" charset="0"/>
              </a:rPr>
              <a:t>la Ley de </a:t>
            </a:r>
            <a:r>
              <a:rPr lang="es-AR" dirty="0" smtClean="0">
                <a:latin typeface="Calibri" panose="020F0502020204030204" pitchFamily="34" charset="0"/>
                <a:ea typeface="Calibri" panose="020F0502020204030204" pitchFamily="34" charset="0"/>
                <a:cs typeface="Times New Roman" panose="02020603050405020304" pitchFamily="18" charset="0"/>
              </a:rPr>
              <a:t>Navegación Nº20.094 </a:t>
            </a:r>
            <a:r>
              <a:rPr lang="es-AR" dirty="0">
                <a:latin typeface="Calibri" panose="020F0502020204030204" pitchFamily="34" charset="0"/>
                <a:ea typeface="Calibri" panose="020F0502020204030204" pitchFamily="34" charset="0"/>
                <a:cs typeface="Times New Roman" panose="02020603050405020304" pitchFamily="18" charset="0"/>
              </a:rPr>
              <a:t>establece que los buques son bienes registrables. Todos los actos constitutivos, traslativos o extintivos de la propiedad o de otros derechos reales de un buque sólo producirán efectos respecto de terceros desde su inscripción en el Registro Nacional de buques (</a:t>
            </a:r>
            <a:r>
              <a:rPr lang="es-AR" b="1" dirty="0">
                <a:latin typeface="Calibri" panose="020F0502020204030204" pitchFamily="34" charset="0"/>
                <a:ea typeface="Calibri" panose="020F0502020204030204" pitchFamily="34" charset="0"/>
                <a:cs typeface="Times New Roman" panose="02020603050405020304" pitchFamily="18" charset="0"/>
              </a:rPr>
              <a:t>declarativo</a:t>
            </a:r>
            <a:r>
              <a:rPr lang="es-AR" dirty="0">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b="1" dirty="0">
                <a:latin typeface="Calibri" panose="020F0502020204030204" pitchFamily="34" charset="0"/>
                <a:ea typeface="Calibri" panose="020F0502020204030204" pitchFamily="34" charset="0"/>
                <a:cs typeface="Times New Roman" panose="02020603050405020304" pitchFamily="18" charset="0"/>
              </a:rPr>
              <a:t>Registro de semovientes: </a:t>
            </a:r>
            <a:r>
              <a:rPr lang="es-AR" dirty="0">
                <a:latin typeface="Calibri" panose="020F0502020204030204" pitchFamily="34" charset="0"/>
                <a:ea typeface="Calibri" panose="020F0502020204030204" pitchFamily="34" charset="0"/>
                <a:cs typeface="Times New Roman" panose="02020603050405020304" pitchFamily="18" charset="0"/>
              </a:rPr>
              <a:t>La ley de marcas y señales Nro. 22939 dice en su art. 4 que el registro del diseño de las marcas (dibujo) o señales (corte o incisión en la oreja) confiere a su titular el derecho de uso exclusivo por el plazo que las respectivas legislaciones locales establezcan, pudiendo ser prorrogado de acuerdo a las mismas. Este derecho es transmisible y se prueba con el título extendido por la autoridad competente y en su defecto por las constancias registrales. En los casos de transmisión deberán efectuarse en el registro las anotaciones respectivas (constitutivo).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AR" b="1" dirty="0">
                <a:latin typeface="Calibri" panose="020F0502020204030204" pitchFamily="34" charset="0"/>
                <a:ea typeface="Calibri" panose="020F0502020204030204" pitchFamily="34" charset="0"/>
                <a:cs typeface="Times New Roman" panose="02020603050405020304" pitchFamily="18" charset="0"/>
              </a:rPr>
              <a:t>Registro de propiedad intelectual: </a:t>
            </a:r>
            <a:r>
              <a:rPr lang="es-AR" dirty="0">
                <a:latin typeface="Calibri" panose="020F0502020204030204" pitchFamily="34" charset="0"/>
                <a:ea typeface="Calibri" panose="020F0502020204030204" pitchFamily="34" charset="0"/>
                <a:cs typeface="Times New Roman" panose="02020603050405020304" pitchFamily="18" charset="0"/>
              </a:rPr>
              <a:t>en él se inscribe todo contrato de edición, traducción, compraventa, cesión, participación y cualquier otro vinculado con el derecho de propiedad intelectual.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0"/>
              </a:spcAft>
            </a:pPr>
            <a:r>
              <a:rPr lang="es-ES" sz="2000" dirty="0" smtClean="0">
                <a:latin typeface="Calibri" panose="020F0502020204030204" pitchFamily="34" charset="0"/>
                <a:ea typeface="Calibri" panose="020F0502020204030204" pitchFamily="34" charset="0"/>
                <a:cs typeface="Times New Roman" panose="02020603050405020304" pitchFamily="18" charset="0"/>
              </a:rPr>
              <a:t>DE ACUERDO A LA CLASIFICACIONES VISTAS….QUE TIPO DE REGISTROS SON…DE TITULOS, CONTRATOS, HECHOS,ETC.</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98853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426464" y="1143000"/>
            <a:ext cx="3508335" cy="3584133"/>
          </a:xfrm>
          <a:prstGeom prst="rect">
            <a:avLst/>
          </a:prstGeom>
        </p:spPr>
      </p:pic>
      <p:sp>
        <p:nvSpPr>
          <p:cNvPr id="4" name="Marcador de texto 3"/>
          <p:cNvSpPr>
            <a:spLocks noGrp="1"/>
          </p:cNvSpPr>
          <p:nvPr>
            <p:ph type="body" sz="half" idx="2"/>
          </p:nvPr>
        </p:nvSpPr>
        <p:spPr>
          <a:xfrm>
            <a:off x="5838379" y="1965960"/>
            <a:ext cx="5253293" cy="3694175"/>
          </a:xfrm>
        </p:spPr>
        <p:txBody>
          <a:bodyPr>
            <a:normAutofit/>
          </a:bodyPr>
          <a:lstStyle/>
          <a:p>
            <a:pPr marL="342900" lvl="0" indent="-342900">
              <a:lnSpc>
                <a:spcPct val="107000"/>
              </a:lnSpc>
              <a:spcAft>
                <a:spcPts val="0"/>
              </a:spcAft>
              <a:buFont typeface="Wingdings" panose="05000000000000000000" pitchFamily="2" charset="2"/>
              <a:buChar char=""/>
            </a:pPr>
            <a:endParaRPr lang="es-ES" sz="20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D9B247"/>
              </a:buClr>
              <a:buFont typeface="Wingdings" panose="05000000000000000000" pitchFamily="2" charset="2"/>
              <a:buChar char="ü"/>
            </a:pPr>
            <a:r>
              <a:rPr lang="es-ES" sz="2000" b="1"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COMO SE ADQUIEREN LOS DD REALES??</a:t>
            </a:r>
          </a:p>
          <a:p>
            <a:pPr marL="342900" lvl="0" indent="-342900">
              <a:lnSpc>
                <a:spcPct val="107000"/>
              </a:lnSpc>
              <a:spcAft>
                <a:spcPts val="0"/>
              </a:spcAft>
              <a:buFont typeface="Wingdings" panose="05000000000000000000" pitchFamily="2" charset="2"/>
              <a:buChar char=""/>
            </a:pPr>
            <a:endParaRPr lang="es-E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s-ES" sz="2000" b="1" dirty="0" smtClean="0">
                <a:latin typeface="Calibri" panose="020F0502020204030204" pitchFamily="34" charset="0"/>
                <a:ea typeface="Calibri" panose="020F0502020204030204" pitchFamily="34" charset="0"/>
                <a:cs typeface="Times New Roman" panose="02020603050405020304" pitchFamily="18" charset="0"/>
              </a:rPr>
              <a:t>COMO </a:t>
            </a:r>
            <a:r>
              <a:rPr lang="es-ES" sz="2000" b="1" dirty="0">
                <a:latin typeface="Calibri" panose="020F0502020204030204" pitchFamily="34" charset="0"/>
                <a:ea typeface="Calibri" panose="020F0502020204030204" pitchFamily="34" charset="0"/>
                <a:cs typeface="Times New Roman" panose="02020603050405020304" pitchFamily="18" charset="0"/>
              </a:rPr>
              <a:t>SE HACEN VALER LOS DD REALES </a:t>
            </a:r>
            <a:r>
              <a:rPr lang="es-ES"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ANTE TERCEROS INTERESADOS Y DE B.FE </a:t>
            </a:r>
            <a:r>
              <a:rPr lang="es-ES" sz="2000" b="1" dirty="0">
                <a:latin typeface="Calibri" panose="020F0502020204030204" pitchFamily="34" charset="0"/>
                <a:ea typeface="Calibri" panose="020F0502020204030204" pitchFamily="34" charset="0"/>
                <a:cs typeface="Times New Roman" panose="02020603050405020304" pitchFamily="18" charset="0"/>
              </a:rPr>
              <a:t>(HEREDEROS, ACREEDORES, EJ UN BANCO POR UN DPTO CON HIPOTECA),. </a:t>
            </a:r>
          </a:p>
          <a:p>
            <a:pPr marL="342900" lvl="0" indent="-342900">
              <a:lnSpc>
                <a:spcPct val="107000"/>
              </a:lnSpc>
              <a:spcAft>
                <a:spcPts val="800"/>
              </a:spcAft>
              <a:buFont typeface="Wingdings" panose="05000000000000000000" pitchFamily="2"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QUE ESTABLCE NUESTRA LEGISLACION RESPECTO A LA OPONIBILIDAD</a:t>
            </a:r>
            <a:r>
              <a:rPr lang="es-ES" sz="2000" b="1" dirty="0" smtClean="0">
                <a:latin typeface="Calibri" panose="020F0502020204030204" pitchFamily="34" charset="0"/>
                <a:ea typeface="Calibri" panose="020F0502020204030204" pitchFamily="34" charset="0"/>
                <a:cs typeface="Times New Roman" panose="02020603050405020304" pitchFamily="18" charset="0"/>
              </a:rPr>
              <a:t>???... </a:t>
            </a:r>
            <a:endParaRPr lang="es-ES"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s-ES" sz="2000" b="1" dirty="0"/>
          </a:p>
        </p:txBody>
      </p:sp>
    </p:spTree>
    <p:extLst>
      <p:ext uri="{BB962C8B-B14F-4D97-AF65-F5344CB8AC3E}">
        <p14:creationId xmlns:p14="http://schemas.microsoft.com/office/powerpoint/2010/main" val="419004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020404" y="850392"/>
            <a:ext cx="10089556" cy="5184647"/>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r>
              <a:rPr lang="es-ES" sz="2300" b="1" dirty="0" smtClean="0"/>
              <a:t>OPONIBILIDAD </a:t>
            </a:r>
          </a:p>
          <a:p>
            <a:r>
              <a:rPr lang="es-ES" sz="2300" b="1" dirty="0" smtClean="0"/>
              <a:t>LOS DD REALES SON OPONIBLES ERGA OMNES COMO??                  PUBLICIDAD </a:t>
            </a:r>
          </a:p>
          <a:p>
            <a:r>
              <a:rPr lang="es-ES" sz="2300" b="1" dirty="0" smtClean="0"/>
              <a:t>                                                                                                                                                              REGISTRAL/POSESORIA </a:t>
            </a:r>
            <a:r>
              <a:rPr lang="es-ES" sz="2300" b="1" dirty="0"/>
              <a:t>SEGÚN </a:t>
            </a:r>
            <a:endParaRPr lang="es-ES" sz="2300" b="1" dirty="0" smtClean="0"/>
          </a:p>
          <a:p>
            <a:r>
              <a:rPr lang="es-ES" sz="2300" b="1" dirty="0" smtClean="0"/>
              <a:t>                                                                                                                                                    EL </a:t>
            </a:r>
            <a:r>
              <a:rPr lang="es-ES" sz="2300" b="1" dirty="0"/>
              <a:t>CASO.ART </a:t>
            </a:r>
            <a:r>
              <a:rPr lang="es-ES" sz="2300" b="1" dirty="0" smtClean="0"/>
              <a:t>1893 CCYC.</a:t>
            </a:r>
            <a:endParaRPr lang="es-ES" sz="2300" b="1" dirty="0"/>
          </a:p>
          <a:p>
            <a:endParaRPr lang="es-ES" sz="2300" b="1" dirty="0"/>
          </a:p>
          <a:p>
            <a:endParaRPr lang="es-ES" sz="2300" b="1" dirty="0"/>
          </a:p>
          <a:p>
            <a:r>
              <a:rPr lang="es-ES" sz="2900" b="1" u="sng" dirty="0">
                <a:solidFill>
                  <a:srgbClr val="FF0000"/>
                </a:solidFill>
              </a:rPr>
              <a:t>QUÉ ES LA </a:t>
            </a:r>
            <a:r>
              <a:rPr lang="es-ES" sz="2900" b="1" u="sng" dirty="0" smtClean="0">
                <a:solidFill>
                  <a:srgbClr val="FF0000"/>
                </a:solidFill>
              </a:rPr>
              <a:t>PUBLICIDAD en sentido amplio</a:t>
            </a:r>
            <a:r>
              <a:rPr lang="es-ES" sz="2900" dirty="0" smtClean="0"/>
              <a:t>:</a:t>
            </a:r>
            <a:r>
              <a:rPr lang="es-ES" sz="2300" dirty="0" smtClean="0"/>
              <a:t> </a:t>
            </a:r>
            <a:r>
              <a:rPr lang="es-ES" sz="2300" dirty="0"/>
              <a:t>ES DAR A CONOCER ALGO O QUERER DAR A CONOCER ALGO.</a:t>
            </a:r>
          </a:p>
          <a:p>
            <a:r>
              <a:rPr lang="es-ES" sz="2300" dirty="0"/>
              <a:t>EN EL CAMPO DE LOS DD REALES EN GRAL , TENEMOS QUE HABLAR DE 2 TIPOS DE </a:t>
            </a:r>
            <a:r>
              <a:rPr lang="es-ES" sz="2300" b="1" dirty="0">
                <a:solidFill>
                  <a:srgbClr val="00B050"/>
                </a:solidFill>
              </a:rPr>
              <a:t>PUBLICIDAD,</a:t>
            </a:r>
            <a:r>
              <a:rPr lang="es-ES" sz="2300" dirty="0"/>
              <a:t> </a:t>
            </a:r>
            <a:r>
              <a:rPr lang="es-ES" sz="2300" b="1" u="sng" dirty="0"/>
              <a:t>TANTO </a:t>
            </a:r>
            <a:r>
              <a:rPr lang="es-ES" sz="2300" b="1" u="sng" dirty="0">
                <a:solidFill>
                  <a:srgbClr val="FF0000"/>
                </a:solidFill>
              </a:rPr>
              <a:t>REGISTRAL COMO </a:t>
            </a:r>
            <a:r>
              <a:rPr lang="es-ES" sz="2300" b="1" u="sng" dirty="0" smtClean="0">
                <a:solidFill>
                  <a:srgbClr val="FF0000"/>
                </a:solidFill>
              </a:rPr>
              <a:t>POSESORIA.-</a:t>
            </a:r>
            <a:endParaRPr lang="es-ES" sz="2300" b="1" u="sng" dirty="0">
              <a:solidFill>
                <a:srgbClr val="FF0000"/>
              </a:solidFill>
            </a:endParaRPr>
          </a:p>
          <a:p>
            <a:endParaRPr lang="es-ES" dirty="0" smtClean="0"/>
          </a:p>
          <a:p>
            <a:r>
              <a:rPr lang="es-ES" sz="3400" b="1" dirty="0" err="1" smtClean="0"/>
              <a:t>Moisset</a:t>
            </a:r>
            <a:r>
              <a:rPr lang="es-ES" sz="3400" b="1" dirty="0" smtClean="0"/>
              <a:t> </a:t>
            </a:r>
            <a:r>
              <a:rPr lang="es-ES" sz="3400" b="1" dirty="0"/>
              <a:t>de </a:t>
            </a:r>
            <a:r>
              <a:rPr lang="es-ES" sz="3400" b="1" dirty="0" err="1"/>
              <a:t>Espanés</a:t>
            </a:r>
            <a:r>
              <a:rPr lang="es-ES" sz="3400" b="1" dirty="0"/>
              <a:t> (1991</a:t>
            </a:r>
            <a:r>
              <a:rPr lang="es-ES" sz="3400" b="1" dirty="0" smtClean="0"/>
              <a:t>),establecía que: “ </a:t>
            </a:r>
            <a:r>
              <a:rPr lang="es-ES" sz="3400" b="1" dirty="0"/>
              <a:t>la publicidad de los derechos reales es la actividad dirigida a hacer cognoscible una situación jurídica real, que tiene la finalidad de proteger el crédito y la seguridad del tráfico </a:t>
            </a:r>
            <a:r>
              <a:rPr lang="es-ES" sz="3400" b="1" dirty="0" smtClean="0"/>
              <a:t>jurídico”. “En </a:t>
            </a:r>
            <a:r>
              <a:rPr lang="es-ES" sz="3400" b="1" dirty="0"/>
              <a:t>sentido similar, tenemos el concepto brindado por Cornejo (1994), quien entiende a la publicidad registral como aquella publicidad jurídica que se realiza a través de los </a:t>
            </a:r>
            <a:r>
              <a:rPr lang="es-ES" sz="3400" b="1" dirty="0" smtClean="0"/>
              <a:t>registros”.-</a:t>
            </a:r>
            <a:endParaRPr lang="es-ES" sz="3400" b="1" dirty="0"/>
          </a:p>
          <a:p>
            <a:endParaRPr lang="es-ES" b="1" dirty="0"/>
          </a:p>
        </p:txBody>
      </p:sp>
      <p:sp>
        <p:nvSpPr>
          <p:cNvPr id="8" name="Flecha derecha 7"/>
          <p:cNvSpPr/>
          <p:nvPr/>
        </p:nvSpPr>
        <p:spPr>
          <a:xfrm>
            <a:off x="7699248" y="1536192"/>
            <a:ext cx="521208"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s-ES" dirty="0"/>
          </a:p>
        </p:txBody>
      </p:sp>
    </p:spTree>
    <p:extLst>
      <p:ext uri="{BB962C8B-B14F-4D97-AF65-F5344CB8AC3E}">
        <p14:creationId xmlns:p14="http://schemas.microsoft.com/office/powerpoint/2010/main" val="152584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047836" y="1106425"/>
            <a:ext cx="9842668" cy="3749039"/>
          </a:xfrm>
        </p:spPr>
        <p:txBody>
          <a:bodyPr/>
          <a:lstStyle/>
          <a:p>
            <a:pPr algn="just">
              <a:lnSpc>
                <a:spcPct val="107000"/>
              </a:lnSpc>
              <a:spcBef>
                <a:spcPts val="1200"/>
              </a:spcBef>
              <a:spcAft>
                <a:spcPts val="0"/>
              </a:spcAft>
            </a:pPr>
            <a:r>
              <a:rPr lang="es-AR" sz="2800" dirty="0">
                <a:latin typeface="Calibri" panose="020F0502020204030204" pitchFamily="34" charset="0"/>
                <a:ea typeface="Calibri" panose="020F0502020204030204" pitchFamily="34" charset="0"/>
                <a:cs typeface="Times New Roman" panose="02020603050405020304" pitchFamily="18" charset="0"/>
              </a:rPr>
              <a:t>Existen </a:t>
            </a:r>
            <a:r>
              <a:rPr lang="es-AR" sz="2800" u="sng" dirty="0" smtClean="0">
                <a:latin typeface="Bodoni MT Black" panose="02070A03080606020203" pitchFamily="18" charset="0"/>
                <a:ea typeface="Calibri" panose="020F0502020204030204" pitchFamily="34" charset="0"/>
                <a:cs typeface="Times New Roman" panose="02020603050405020304" pitchFamily="18" charset="0"/>
              </a:rPr>
              <a:t>DOS SISTEMAS PUBLICITARIOS</a:t>
            </a:r>
            <a:r>
              <a:rPr lang="es-AR" dirty="0" smtClean="0">
                <a:latin typeface="Calibri" panose="020F0502020204030204" pitchFamily="34" charset="0"/>
                <a:ea typeface="Calibri" panose="020F0502020204030204" pitchFamily="34" charset="0"/>
                <a:cs typeface="Times New Roman" panose="02020603050405020304" pitchFamily="18" charset="0"/>
              </a:rPr>
              <a:t>: </a:t>
            </a:r>
            <a:r>
              <a:rPr lang="es-A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registral </a:t>
            </a:r>
            <a:r>
              <a:rPr lang="es-AR" sz="2800" dirty="0">
                <a:latin typeface="Calibri" panose="020F0502020204030204" pitchFamily="34" charset="0"/>
                <a:ea typeface="Calibri" panose="020F0502020204030204" pitchFamily="34" charset="0"/>
                <a:cs typeface="Times New Roman" panose="02020603050405020304" pitchFamily="18" charset="0"/>
              </a:rPr>
              <a:t>(la publicidad se produce en el registro) </a:t>
            </a:r>
            <a:r>
              <a:rPr lang="es-A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y extra registral </a:t>
            </a:r>
            <a:r>
              <a:rPr lang="es-AR" sz="2800" dirty="0">
                <a:latin typeface="Calibri" panose="020F0502020204030204" pitchFamily="34" charset="0"/>
                <a:ea typeface="Calibri" panose="020F0502020204030204" pitchFamily="34" charset="0"/>
                <a:cs typeface="Times New Roman" panose="02020603050405020304" pitchFamily="18" charset="0"/>
              </a:rPr>
              <a:t>(la publicidad se produce fuera del registro y no toda publicidad extra registral es solamente posesoria). El derecho real se opone a través de la publicidad </a:t>
            </a:r>
            <a:r>
              <a:rPr lang="es-AR" sz="2800" dirty="0" smtClean="0">
                <a:latin typeface="Calibri" panose="020F0502020204030204" pitchFamily="34" charset="0"/>
                <a:ea typeface="Calibri" panose="020F0502020204030204" pitchFamily="34" charset="0"/>
                <a:cs typeface="Times New Roman" panose="02020603050405020304" pitchFamily="18" charset="0"/>
              </a:rPr>
              <a:t>REGISTRAL O POSESORIA</a:t>
            </a:r>
            <a:endParaRPr lang="es-ES" dirty="0"/>
          </a:p>
        </p:txBody>
      </p:sp>
    </p:spTree>
    <p:extLst>
      <p:ext uri="{BB962C8B-B14F-4D97-AF65-F5344CB8AC3E}">
        <p14:creationId xmlns:p14="http://schemas.microsoft.com/office/powerpoint/2010/main" val="42247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916" y="534076"/>
            <a:ext cx="9381744" cy="627212"/>
          </a:xfrm>
        </p:spPr>
        <p:txBody>
          <a:bodyPr/>
          <a:lstStyle/>
          <a:p>
            <a:r>
              <a:rPr lang="es-ES" b="1" dirty="0" smtClean="0">
                <a:solidFill>
                  <a:srgbClr val="7030A0"/>
                </a:solidFill>
              </a:rPr>
              <a:t>PUBLICIDAD POSESORIA</a:t>
            </a:r>
            <a:endParaRPr lang="es-ES" b="1" dirty="0">
              <a:solidFill>
                <a:srgbClr val="7030A0"/>
              </a:solidFill>
            </a:endParaRPr>
          </a:p>
        </p:txBody>
      </p:sp>
      <p:sp>
        <p:nvSpPr>
          <p:cNvPr id="3" name="Marcador de texto 2"/>
          <p:cNvSpPr>
            <a:spLocks noGrp="1"/>
          </p:cNvSpPr>
          <p:nvPr>
            <p:ph type="body" idx="1"/>
          </p:nvPr>
        </p:nvSpPr>
        <p:spPr>
          <a:xfrm>
            <a:off x="950976" y="1764792"/>
            <a:ext cx="9945624" cy="4147651"/>
          </a:xfrm>
        </p:spPr>
        <p:txBody>
          <a:bodyPr>
            <a:noAutofit/>
          </a:bodyPr>
          <a:lstStyle/>
          <a:p>
            <a:pPr algn="just">
              <a:lnSpc>
                <a:spcPct val="107000"/>
              </a:lnSpc>
              <a:spcAft>
                <a:spcPts val="0"/>
              </a:spcAft>
            </a:pPr>
            <a:r>
              <a:rPr lang="es-AR" sz="1800" b="1" i="1" dirty="0">
                <a:latin typeface="Calibri" panose="020F0502020204030204" pitchFamily="34" charset="0"/>
                <a:ea typeface="Calibri" panose="020F0502020204030204" pitchFamily="34" charset="0"/>
                <a:cs typeface="Times New Roman" panose="02020603050405020304" pitchFamily="18" charset="0"/>
              </a:rPr>
              <a:t>Artículo 1892: Título y modos suficientes.</a:t>
            </a:r>
            <a:r>
              <a:rPr lang="es-AR" sz="1800" i="1" dirty="0">
                <a:latin typeface="Calibri" panose="020F0502020204030204" pitchFamily="34" charset="0"/>
                <a:ea typeface="Calibri" panose="020F0502020204030204" pitchFamily="34" charset="0"/>
                <a:cs typeface="Times New Roman" panose="02020603050405020304" pitchFamily="18" charset="0"/>
              </a:rPr>
              <a:t> La adquisición derivada por actos entre vivos de un derecho real requiere la concurrencia de título y modo suficientes.</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i="1" dirty="0">
                <a:latin typeface="Calibri" panose="020F0502020204030204" pitchFamily="34" charset="0"/>
                <a:ea typeface="Calibri" panose="020F0502020204030204" pitchFamily="34" charset="0"/>
                <a:cs typeface="Times New Roman" panose="02020603050405020304" pitchFamily="18" charset="0"/>
              </a:rPr>
              <a:t>Se entiende por </a:t>
            </a:r>
            <a:r>
              <a:rPr lang="es-AR" sz="1800" b="1" i="1" dirty="0">
                <a:latin typeface="Calibri" panose="020F0502020204030204" pitchFamily="34" charset="0"/>
                <a:ea typeface="Calibri" panose="020F0502020204030204" pitchFamily="34" charset="0"/>
                <a:cs typeface="Times New Roman" panose="02020603050405020304" pitchFamily="18" charset="0"/>
              </a:rPr>
              <a:t>título suficiente</a:t>
            </a:r>
            <a:r>
              <a:rPr lang="es-AR" sz="1800" i="1" dirty="0">
                <a:latin typeface="Calibri" panose="020F0502020204030204" pitchFamily="34" charset="0"/>
                <a:ea typeface="Calibri" panose="020F0502020204030204" pitchFamily="34" charset="0"/>
                <a:cs typeface="Times New Roman" panose="02020603050405020304" pitchFamily="18" charset="0"/>
              </a:rPr>
              <a:t> el acto jurídico </a:t>
            </a:r>
            <a:r>
              <a:rPr lang="es-AR" sz="1800" i="1" u="sng" dirty="0">
                <a:latin typeface="Calibri" panose="020F0502020204030204" pitchFamily="34" charset="0"/>
                <a:ea typeface="Calibri" panose="020F0502020204030204" pitchFamily="34" charset="0"/>
                <a:cs typeface="Times New Roman" panose="02020603050405020304" pitchFamily="18" charset="0"/>
              </a:rPr>
              <a:t>revestido de las formas</a:t>
            </a:r>
            <a:r>
              <a:rPr lang="es-AR" sz="1800" i="1" dirty="0">
                <a:latin typeface="Calibri" panose="020F0502020204030204" pitchFamily="34" charset="0"/>
                <a:ea typeface="Calibri" panose="020F0502020204030204" pitchFamily="34" charset="0"/>
                <a:cs typeface="Times New Roman" panose="02020603050405020304" pitchFamily="18" charset="0"/>
              </a:rPr>
              <a:t> establecidas por la ley, que tiene por finalidad transmitir o constituir el derecho real</a:t>
            </a:r>
            <a:r>
              <a:rPr lang="es-AR" sz="1800" i="1" dirty="0" smtClean="0">
                <a:latin typeface="Calibri" panose="020F0502020204030204" pitchFamily="34" charset="0"/>
                <a:ea typeface="Calibri" panose="020F0502020204030204" pitchFamily="34" charset="0"/>
                <a:cs typeface="Times New Roman" panose="02020603050405020304" pitchFamily="18" charset="0"/>
              </a:rPr>
              <a:t>.</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b="1" i="1" u="sng" dirty="0" smtClean="0">
                <a:latin typeface="Calibri" panose="020F0502020204030204" pitchFamily="34" charset="0"/>
                <a:ea typeface="Calibri" panose="020F0502020204030204" pitchFamily="34" charset="0"/>
                <a:cs typeface="Times New Roman" panose="02020603050405020304" pitchFamily="18" charset="0"/>
              </a:rPr>
              <a:t>La tradición posesoria es modo suficiente</a:t>
            </a:r>
            <a:r>
              <a:rPr lang="es-AR" sz="1800" b="1" i="1" dirty="0" smtClean="0">
                <a:latin typeface="Calibri" panose="020F0502020204030204" pitchFamily="34" charset="0"/>
                <a:ea typeface="Calibri" panose="020F0502020204030204" pitchFamily="34" charset="0"/>
                <a:cs typeface="Times New Roman" panose="02020603050405020304" pitchFamily="18" charset="0"/>
              </a:rPr>
              <a:t> </a:t>
            </a:r>
            <a:r>
              <a:rPr lang="es-AR" sz="1800" i="1" dirty="0" smtClean="0">
                <a:latin typeface="Calibri" panose="020F0502020204030204" pitchFamily="34" charset="0"/>
                <a:ea typeface="Calibri" panose="020F0502020204030204" pitchFamily="34" charset="0"/>
                <a:cs typeface="Times New Roman" panose="02020603050405020304" pitchFamily="18" charset="0"/>
              </a:rPr>
              <a:t>para </a:t>
            </a:r>
            <a:r>
              <a:rPr lang="es-AR" sz="1800" i="1" dirty="0">
                <a:latin typeface="Calibri" panose="020F0502020204030204" pitchFamily="34" charset="0"/>
                <a:ea typeface="Calibri" panose="020F0502020204030204" pitchFamily="34" charset="0"/>
                <a:cs typeface="Times New Roman" panose="02020603050405020304" pitchFamily="18" charset="0"/>
              </a:rPr>
              <a:t>transmitir o constituir derechos reales que se ejercen por la </a:t>
            </a:r>
            <a:r>
              <a:rPr lang="es-AR" sz="1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posesión</a:t>
            </a:r>
            <a:r>
              <a:rPr lang="es-AR" sz="1800"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.(art 1909 CCYC) </a:t>
            </a:r>
            <a:r>
              <a:rPr lang="es-AR" sz="1800" i="1" dirty="0">
                <a:latin typeface="Calibri" panose="020F0502020204030204" pitchFamily="34" charset="0"/>
                <a:ea typeface="Calibri" panose="020F0502020204030204" pitchFamily="34" charset="0"/>
                <a:cs typeface="Times New Roman" panose="02020603050405020304" pitchFamily="18" charset="0"/>
              </a:rPr>
              <a:t>No es necesaria, cuando la cosa es tenida a nombre del propietario, y éste por un acto jurídico pasa el dominio de ella al que la poseía a su nombre, o cuando el que la poseía a nombre del propietario, principia a poseerla a nombre de otro. Tampoco es necesaria cuando el poseedor la transfiere a otro reservándose la tenencia y constituyéndose en poseedor a nombre del adquirente.</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i="1" dirty="0">
                <a:latin typeface="Calibri" panose="020F0502020204030204" pitchFamily="34" charset="0"/>
                <a:ea typeface="Calibri" panose="020F0502020204030204" pitchFamily="34" charset="0"/>
                <a:cs typeface="Times New Roman" panose="02020603050405020304" pitchFamily="18" charset="0"/>
              </a:rPr>
              <a:t>La inscripción registral es modo suficiente para transmitir o constituir derechos reales sobre cosas registrables en los casos legalmente previstos; y sobre cosas no registrables, cuando el tipo del derecho así lo requiera.</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i="1" dirty="0">
                <a:latin typeface="Calibri" panose="020F0502020204030204" pitchFamily="34" charset="0"/>
                <a:ea typeface="Calibri" panose="020F0502020204030204" pitchFamily="34" charset="0"/>
                <a:cs typeface="Times New Roman" panose="02020603050405020304" pitchFamily="18" charset="0"/>
              </a:rPr>
              <a:t>El primer uso es modo suficiente de adquisición de la servidumbre positiva.</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800" i="1" dirty="0">
                <a:latin typeface="Calibri" panose="020F0502020204030204" pitchFamily="34" charset="0"/>
                <a:ea typeface="Calibri" panose="020F0502020204030204" pitchFamily="34" charset="0"/>
                <a:cs typeface="Times New Roman" panose="02020603050405020304" pitchFamily="18" charset="0"/>
              </a:rPr>
              <a:t>Para que el título y el modo sean suficientes para adquirir un derecho real, sus otorgantes deben ser capaces y estar legitimados al efecto.</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AR" sz="1800" i="1" dirty="0">
                <a:latin typeface="Calibri" panose="020F0502020204030204" pitchFamily="34" charset="0"/>
                <a:ea typeface="Calibri" panose="020F0502020204030204" pitchFamily="34" charset="0"/>
                <a:cs typeface="Times New Roman" panose="02020603050405020304" pitchFamily="18" charset="0"/>
              </a:rPr>
              <a:t>A la adquisición por causa de muerte se le aplican las disposiciones del Libro Quinto.</a:t>
            </a:r>
            <a:endParaRPr lang="es-ES" sz="1800" dirty="0"/>
          </a:p>
        </p:txBody>
      </p:sp>
    </p:spTree>
    <p:extLst>
      <p:ext uri="{BB962C8B-B14F-4D97-AF65-F5344CB8AC3E}">
        <p14:creationId xmlns:p14="http://schemas.microsoft.com/office/powerpoint/2010/main" val="359611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¿¿CUANDO EXISTIRÁ PUBLICIDAD POSESORIA??</a:t>
            </a:r>
            <a:endParaRPr lang="es-ES" dirty="0"/>
          </a:p>
        </p:txBody>
      </p:sp>
      <p:sp>
        <p:nvSpPr>
          <p:cNvPr id="3" name="Marcador de texto 2"/>
          <p:cNvSpPr>
            <a:spLocks noGrp="1"/>
          </p:cNvSpPr>
          <p:nvPr>
            <p:ph type="body" idx="1"/>
          </p:nvPr>
        </p:nvSpPr>
        <p:spPr/>
        <p:txBody>
          <a:bodyPr/>
          <a:lstStyle/>
          <a:p>
            <a:r>
              <a:rPr lang="es-ES" dirty="0" smtClean="0"/>
              <a:t>Cuando a través de ella los TERCEROS INTERESADOS hayan conocido o podido conocer la realidad extra-registral;</a:t>
            </a:r>
          </a:p>
          <a:p>
            <a:endParaRPr lang="es-ES" dirty="0"/>
          </a:p>
        </p:txBody>
      </p:sp>
    </p:spTree>
    <p:extLst>
      <p:ext uri="{BB962C8B-B14F-4D97-AF65-F5344CB8AC3E}">
        <p14:creationId xmlns:p14="http://schemas.microsoft.com/office/powerpoint/2010/main" val="279045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8176" y="310896"/>
            <a:ext cx="9488422" cy="1975103"/>
          </a:xfrm>
        </p:spPr>
        <p:txBody>
          <a:bodyPr>
            <a:normAutofit fontScale="90000"/>
          </a:bodyPr>
          <a:lstStyle/>
          <a:p>
            <a:r>
              <a:rPr lang="es-AR" dirty="0">
                <a:latin typeface="Calibri" panose="020F0502020204030204" pitchFamily="34" charset="0"/>
                <a:ea typeface="Calibri" panose="020F0502020204030204" pitchFamily="34" charset="0"/>
                <a:cs typeface="Times New Roman" panose="02020603050405020304" pitchFamily="18" charset="0"/>
              </a:rPr>
              <a:t> </a:t>
            </a:r>
            <a:r>
              <a:rPr lang="es-AR" dirty="0" smtClean="0">
                <a:latin typeface="Calibri" panose="020F0502020204030204" pitchFamily="34" charset="0"/>
                <a:ea typeface="Calibri" panose="020F0502020204030204" pitchFamily="34" charset="0"/>
                <a:cs typeface="Times New Roman" panose="02020603050405020304" pitchFamily="18" charset="0"/>
              </a:rPr>
              <a:t/>
            </a:r>
            <a:br>
              <a:rPr lang="es-AR" dirty="0" smtClean="0">
                <a:latin typeface="Calibri" panose="020F0502020204030204" pitchFamily="34" charset="0"/>
                <a:ea typeface="Calibri" panose="020F0502020204030204" pitchFamily="34" charset="0"/>
                <a:cs typeface="Times New Roman" panose="02020603050405020304" pitchFamily="18" charset="0"/>
              </a:rPr>
            </a:br>
            <a:r>
              <a:rPr lang="es-AR" dirty="0">
                <a:latin typeface="Calibri" panose="020F0502020204030204" pitchFamily="34" charset="0"/>
                <a:ea typeface="Calibri" panose="020F0502020204030204" pitchFamily="34" charset="0"/>
                <a:cs typeface="Times New Roman" panose="02020603050405020304" pitchFamily="18" charset="0"/>
              </a:rPr>
              <a:t/>
            </a:r>
            <a:br>
              <a:rPr lang="es-AR" dirty="0">
                <a:latin typeface="Calibri" panose="020F0502020204030204" pitchFamily="34" charset="0"/>
                <a:ea typeface="Calibri" panose="020F0502020204030204" pitchFamily="34" charset="0"/>
                <a:cs typeface="Times New Roman" panose="02020603050405020304" pitchFamily="18" charset="0"/>
              </a:rPr>
            </a:br>
            <a:r>
              <a:rPr lang="es-AR" sz="5300" b="1" u="sng" dirty="0" smtClean="0">
                <a:latin typeface="Britannic Bold" panose="020B0903060703020204" pitchFamily="34" charset="0"/>
                <a:ea typeface="Calibri" panose="020F0502020204030204" pitchFamily="34" charset="0"/>
                <a:cs typeface="Times New Roman" panose="02020603050405020304" pitchFamily="18" charset="0"/>
              </a:rPr>
              <a:t>Sistema Publicitario </a:t>
            </a:r>
            <a:r>
              <a:rPr lang="es-AR" sz="5300" b="1" u="sng" dirty="0">
                <a:latin typeface="Britannic Bold" panose="020B0903060703020204" pitchFamily="34" charset="0"/>
                <a:ea typeface="Calibri" panose="020F0502020204030204" pitchFamily="34" charset="0"/>
                <a:cs typeface="Times New Roman" panose="02020603050405020304" pitchFamily="18" charset="0"/>
              </a:rPr>
              <a:t>A</a:t>
            </a:r>
            <a:r>
              <a:rPr lang="es-AR" sz="5300" b="1" u="sng" dirty="0" smtClean="0">
                <a:latin typeface="Britannic Bold" panose="020B0903060703020204" pitchFamily="34" charset="0"/>
                <a:ea typeface="Calibri" panose="020F0502020204030204" pitchFamily="34" charset="0"/>
                <a:cs typeface="Times New Roman" panose="02020603050405020304" pitchFamily="18" charset="0"/>
              </a:rPr>
              <a:t>rgentino </a:t>
            </a:r>
            <a:r>
              <a:rPr lang="es-AR" sz="5300" b="1" u="sng" dirty="0">
                <a:latin typeface="Britannic Bold" panose="020B0903060703020204" pitchFamily="34" charset="0"/>
                <a:ea typeface="Calibri" panose="020F0502020204030204" pitchFamily="34" charset="0"/>
                <a:cs typeface="Times New Roman" panose="02020603050405020304" pitchFamily="18" charset="0"/>
              </a:rPr>
              <a:t>-</a:t>
            </a:r>
            <a:r>
              <a:rPr lang="es-AR" sz="5300" b="1" u="sng" dirty="0" smtClean="0">
                <a:latin typeface="Britannic Bold" panose="020B0903060703020204" pitchFamily="34" charset="0"/>
                <a:ea typeface="Calibri" panose="020F0502020204030204" pitchFamily="34" charset="0"/>
                <a:cs typeface="Times New Roman" panose="02020603050405020304" pitchFamily="18" charset="0"/>
              </a:rPr>
              <a:t>tres </a:t>
            </a:r>
            <a:r>
              <a:rPr lang="es-AR" sz="5300" b="1" u="sng" dirty="0">
                <a:latin typeface="Britannic Bold" panose="020B0903060703020204" pitchFamily="34" charset="0"/>
                <a:ea typeface="Calibri" panose="020F0502020204030204" pitchFamily="34" charset="0"/>
                <a:cs typeface="Times New Roman" panose="02020603050405020304" pitchFamily="18" charset="0"/>
              </a:rPr>
              <a:t>etapas: </a:t>
            </a:r>
            <a:br>
              <a:rPr lang="es-AR" sz="5300" b="1" u="sng" dirty="0">
                <a:latin typeface="Britannic Bold" panose="020B0903060703020204" pitchFamily="34" charset="0"/>
                <a:ea typeface="Calibri" panose="020F0502020204030204" pitchFamily="34" charset="0"/>
                <a:cs typeface="Times New Roman" panose="02020603050405020304" pitchFamily="18" charset="0"/>
              </a:rPr>
            </a:br>
            <a:endParaRPr lang="es-ES" sz="5300" b="1" u="sng" dirty="0">
              <a:latin typeface="Britannic Bold" panose="020B0903060703020204" pitchFamily="34" charset="0"/>
            </a:endParaRPr>
          </a:p>
        </p:txBody>
      </p:sp>
      <p:sp>
        <p:nvSpPr>
          <p:cNvPr id="3" name="Marcador de contenido 2"/>
          <p:cNvSpPr>
            <a:spLocks noGrp="1"/>
          </p:cNvSpPr>
          <p:nvPr>
            <p:ph idx="1"/>
          </p:nvPr>
        </p:nvSpPr>
        <p:spPr>
          <a:xfrm>
            <a:off x="1143000" y="2404872"/>
            <a:ext cx="9966960" cy="3767328"/>
          </a:xfrm>
        </p:spPr>
        <p:txBody>
          <a:bodyPr>
            <a:normAutofit fontScale="62500" lnSpcReduction="20000"/>
          </a:bodyPr>
          <a:lstStyle/>
          <a:p>
            <a:pPr marL="0" indent="0" algn="just">
              <a:lnSpc>
                <a:spcPct val="107000"/>
              </a:lnSpc>
              <a:spcBef>
                <a:spcPts val="1200"/>
              </a:spcBef>
              <a:spcAft>
                <a:spcPts val="0"/>
              </a:spcAft>
              <a:buNone/>
            </a:pPr>
            <a:r>
              <a:rPr lang="es-AR" sz="4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A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     </a:t>
            </a:r>
            <a:r>
              <a:rPr lang="es-AR" sz="3800" b="1" u="sng"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 sistema </a:t>
            </a:r>
            <a:r>
              <a:rPr lang="es-AR" sz="3800" b="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Vélez, Ley 17711, y nuevo </a:t>
            </a:r>
            <a:r>
              <a:rPr lang="es-AR" sz="3800" b="1" u="sng" dirty="0" err="1"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CCyC</a:t>
            </a:r>
            <a:r>
              <a:rPr lang="es-AR" sz="3800" b="1" u="sng"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0" indent="0" algn="just">
              <a:lnSpc>
                <a:spcPct val="107000"/>
              </a:lnSpc>
              <a:spcBef>
                <a:spcPts val="1200"/>
              </a:spcBef>
              <a:spcAft>
                <a:spcPts val="0"/>
              </a:spcAft>
              <a:buNone/>
            </a:pPr>
            <a:r>
              <a:rPr lang="es-AR" sz="2900" dirty="0" smtClean="0">
                <a:latin typeface="Calibri" panose="020F0502020204030204" pitchFamily="34" charset="0"/>
                <a:ea typeface="Calibri" panose="020F0502020204030204" pitchFamily="34" charset="0"/>
                <a:cs typeface="Times New Roman" panose="02020603050405020304" pitchFamily="18" charset="0"/>
              </a:rPr>
              <a:t>Con </a:t>
            </a:r>
            <a:r>
              <a:rPr lang="es-AR" sz="2900" dirty="0">
                <a:latin typeface="Calibri" panose="020F0502020204030204" pitchFamily="34" charset="0"/>
                <a:ea typeface="Calibri" panose="020F0502020204030204" pitchFamily="34" charset="0"/>
                <a:cs typeface="Times New Roman" panose="02020603050405020304" pitchFamily="18" charset="0"/>
              </a:rPr>
              <a:t>la sanción </a:t>
            </a:r>
            <a:r>
              <a:rPr lang="es-AR" sz="2900" dirty="0" smtClean="0">
                <a:latin typeface="Calibri" panose="020F0502020204030204" pitchFamily="34" charset="0"/>
                <a:ea typeface="Calibri" panose="020F0502020204030204" pitchFamily="34" charset="0"/>
                <a:cs typeface="Times New Roman" panose="02020603050405020304" pitchFamily="18" charset="0"/>
              </a:rPr>
              <a:t>d la Ley 17711 </a:t>
            </a:r>
            <a:r>
              <a:rPr lang="es-AR" sz="2900" dirty="0">
                <a:latin typeface="Calibri" panose="020F0502020204030204" pitchFamily="34" charset="0"/>
                <a:ea typeface="Calibri" panose="020F0502020204030204" pitchFamily="34" charset="0"/>
                <a:cs typeface="Times New Roman" panose="02020603050405020304" pitchFamily="18" charset="0"/>
              </a:rPr>
              <a:t>en 1948, se modifica el art. 2505 </a:t>
            </a:r>
            <a:r>
              <a:rPr lang="es-AR" sz="2900" dirty="0" err="1">
                <a:latin typeface="Calibri" panose="020F0502020204030204" pitchFamily="34" charset="0"/>
                <a:ea typeface="Calibri" panose="020F0502020204030204" pitchFamily="34" charset="0"/>
                <a:cs typeface="Times New Roman" panose="02020603050405020304" pitchFamily="18" charset="0"/>
              </a:rPr>
              <a:t>CCiv</a:t>
            </a:r>
            <a:r>
              <a:rPr lang="es-AR" sz="2900" dirty="0">
                <a:latin typeface="Calibri" panose="020F0502020204030204" pitchFamily="34" charset="0"/>
                <a:ea typeface="Calibri" panose="020F0502020204030204" pitchFamily="34" charset="0"/>
                <a:cs typeface="Times New Roman" panose="02020603050405020304" pitchFamily="18" charset="0"/>
              </a:rPr>
              <a:t>., por la redacción que tenía hasta la sanción del nuevo </a:t>
            </a:r>
            <a:r>
              <a:rPr lang="es-AR" sz="2900" dirty="0" err="1">
                <a:latin typeface="Calibri" panose="020F0502020204030204" pitchFamily="34" charset="0"/>
                <a:ea typeface="Calibri" panose="020F0502020204030204" pitchFamily="34" charset="0"/>
                <a:cs typeface="Times New Roman" panose="02020603050405020304" pitchFamily="18" charset="0"/>
              </a:rPr>
              <a:t>CCyC</a:t>
            </a:r>
            <a:r>
              <a:rPr lang="es-AR" sz="2900" dirty="0">
                <a:latin typeface="Calibri" panose="020F0502020204030204" pitchFamily="34" charset="0"/>
                <a:ea typeface="Calibri" panose="020F0502020204030204" pitchFamily="34" charset="0"/>
                <a:cs typeface="Times New Roman" panose="02020603050405020304" pitchFamily="18" charset="0"/>
              </a:rPr>
              <a:t>. (</a:t>
            </a:r>
            <a:r>
              <a:rPr lang="es-AR" sz="2900" b="1" dirty="0">
                <a:latin typeface="Calibri" panose="020F0502020204030204" pitchFamily="34" charset="0"/>
                <a:ea typeface="Calibri" panose="020F0502020204030204" pitchFamily="34" charset="0"/>
                <a:cs typeface="Times New Roman" panose="02020603050405020304" pitchFamily="18" charset="0"/>
              </a:rPr>
              <a:t>Art. 2.505.</a:t>
            </a:r>
            <a:r>
              <a:rPr lang="es-AR" sz="2900" dirty="0">
                <a:latin typeface="Calibri" panose="020F0502020204030204" pitchFamily="34" charset="0"/>
                <a:ea typeface="Calibri" panose="020F0502020204030204" pitchFamily="34" charset="0"/>
                <a:cs typeface="Times New Roman" panose="02020603050405020304" pitchFamily="18" charset="0"/>
              </a:rPr>
              <a:t> La adquisición o transmisión de derechos reales sobre inmuebles, </a:t>
            </a:r>
            <a:r>
              <a:rPr lang="es-AR" sz="2900" b="1" i="1" u="sng" dirty="0">
                <a:latin typeface="Calibri" panose="020F0502020204030204" pitchFamily="34" charset="0"/>
                <a:ea typeface="Calibri" panose="020F0502020204030204" pitchFamily="34" charset="0"/>
                <a:cs typeface="Times New Roman" panose="02020603050405020304" pitchFamily="18" charset="0"/>
              </a:rPr>
              <a:t>solamente se juzgará perfeccionada mediante la inscripción de los respectivos títulos en los registros inmobiliarios</a:t>
            </a:r>
            <a:r>
              <a:rPr lang="es-AR" sz="2900" dirty="0">
                <a:latin typeface="Calibri" panose="020F0502020204030204" pitchFamily="34" charset="0"/>
                <a:ea typeface="Calibri" panose="020F0502020204030204" pitchFamily="34" charset="0"/>
                <a:cs typeface="Times New Roman" panose="02020603050405020304" pitchFamily="18" charset="0"/>
              </a:rPr>
              <a:t> de la jurisdicción que corresponda. Esas adquisiciones o transmisiones no serán oponibles a terceros mientras no estén registradas. </a:t>
            </a:r>
            <a:r>
              <a:rPr lang="es-AR" sz="2900" dirty="0" err="1">
                <a:latin typeface="Calibri" panose="020F0502020204030204" pitchFamily="34" charset="0"/>
                <a:ea typeface="Calibri" panose="020F0502020204030204" pitchFamily="34" charset="0"/>
                <a:cs typeface="Times New Roman" panose="02020603050405020304" pitchFamily="18" charset="0"/>
              </a:rPr>
              <a:t>CCiv</a:t>
            </a:r>
            <a:r>
              <a:rPr lang="es-AR" sz="2900" dirty="0">
                <a:latin typeface="Calibri" panose="020F0502020204030204" pitchFamily="34" charset="0"/>
                <a:ea typeface="Calibri" panose="020F0502020204030204" pitchFamily="34" charset="0"/>
                <a:cs typeface="Times New Roman" panose="02020603050405020304" pitchFamily="18" charset="0"/>
              </a:rPr>
              <a:t>). La redacción de ese artículo generó confusión, surgiendo dos posiciones. Una, minoritaria, de los </a:t>
            </a:r>
            <a:r>
              <a:rPr lang="es-AR" sz="2900" dirty="0" err="1">
                <a:latin typeface="Calibri" panose="020F0502020204030204" pitchFamily="34" charset="0"/>
                <a:ea typeface="Calibri" panose="020F0502020204030204" pitchFamily="34" charset="0"/>
                <a:cs typeface="Times New Roman" panose="02020603050405020304" pitchFamily="18" charset="0"/>
              </a:rPr>
              <a:t>registralistas</a:t>
            </a:r>
            <a:r>
              <a:rPr lang="es-AR" sz="2900" dirty="0">
                <a:latin typeface="Calibri" panose="020F0502020204030204" pitchFamily="34" charset="0"/>
                <a:ea typeface="Calibri" panose="020F0502020204030204" pitchFamily="34" charset="0"/>
                <a:cs typeface="Times New Roman" panose="02020603050405020304" pitchFamily="18" charset="0"/>
              </a:rPr>
              <a:t>, que sostenía que la registración era constitutiva del derecho real (“perfeccionada”). Otra, mayoritaria, sostuvo que la inscripción es declarativa y no </a:t>
            </a:r>
            <a:r>
              <a:rPr lang="es-AR" sz="2900" dirty="0" err="1">
                <a:latin typeface="Calibri" panose="020F0502020204030204" pitchFamily="34" charset="0"/>
                <a:ea typeface="Calibri" panose="020F0502020204030204" pitchFamily="34" charset="0"/>
                <a:cs typeface="Times New Roman" panose="02020603050405020304" pitchFamily="18" charset="0"/>
              </a:rPr>
              <a:t>convalidante</a:t>
            </a:r>
            <a:r>
              <a:rPr lang="es-AR" sz="2900" dirty="0">
                <a:latin typeface="Calibri" panose="020F0502020204030204" pitchFamily="34" charset="0"/>
                <a:ea typeface="Calibri" panose="020F0502020204030204" pitchFamily="34" charset="0"/>
                <a:cs typeface="Times New Roman" panose="02020603050405020304" pitchFamily="18" charset="0"/>
              </a:rPr>
              <a:t> del derecho real. El efecto declarativo de </a:t>
            </a:r>
            <a:r>
              <a:rPr lang="es-AR" sz="2900" dirty="0" smtClean="0">
                <a:latin typeface="Calibri" panose="020F0502020204030204" pitchFamily="34" charset="0"/>
                <a:ea typeface="Calibri" panose="020F0502020204030204" pitchFamily="34" charset="0"/>
                <a:cs typeface="Times New Roman" panose="02020603050405020304" pitchFamily="18" charset="0"/>
              </a:rPr>
              <a:t>la inscripción </a:t>
            </a:r>
            <a:r>
              <a:rPr lang="es-AR" sz="2900" dirty="0">
                <a:latin typeface="Calibri" panose="020F0502020204030204" pitchFamily="34" charset="0"/>
                <a:ea typeface="Calibri" panose="020F0502020204030204" pitchFamily="34" charset="0"/>
                <a:cs typeface="Times New Roman" panose="02020603050405020304" pitchFamily="18" charset="0"/>
              </a:rPr>
              <a:t>no es un elemento fundante del derecho real, sino que es una norma de publicidad y no tiene que ver con el acto en sí ni con el derecho real. La inscripción es al sólo efecto de la </a:t>
            </a:r>
            <a:r>
              <a:rPr lang="es-AR" sz="2900" dirty="0" err="1">
                <a:latin typeface="Calibri" panose="020F0502020204030204" pitchFamily="34" charset="0"/>
                <a:ea typeface="Calibri" panose="020F0502020204030204" pitchFamily="34" charset="0"/>
                <a:cs typeface="Times New Roman" panose="02020603050405020304" pitchFamily="18" charset="0"/>
              </a:rPr>
              <a:t>oponibilidad</a:t>
            </a:r>
            <a:r>
              <a:rPr lang="es-AR" sz="2900" dirty="0">
                <a:latin typeface="Calibri" panose="020F0502020204030204" pitchFamily="34" charset="0"/>
                <a:ea typeface="Calibri" panose="020F0502020204030204" pitchFamily="34" charset="0"/>
                <a:cs typeface="Times New Roman" panose="02020603050405020304" pitchFamily="18" charset="0"/>
              </a:rPr>
              <a:t> del derecho real a terceros. Siempre subsistirá la publicidad posesoria. La reforma no limitaba ni eliminaba la posesión como publicidad. </a:t>
            </a:r>
            <a:endParaRPr lang="es-ES" sz="2900" dirty="0">
              <a:latin typeface="Calibri" panose="020F0502020204030204" pitchFamily="34" charset="0"/>
              <a:ea typeface="Calibri" panose="020F0502020204030204" pitchFamily="34" charset="0"/>
              <a:cs typeface="Times New Roman" panose="02020603050405020304" pitchFamily="18" charset="0"/>
            </a:endParaRPr>
          </a:p>
          <a:p>
            <a:endParaRPr lang="es-ES" sz="2900" dirty="0"/>
          </a:p>
        </p:txBody>
      </p:sp>
    </p:spTree>
    <p:extLst>
      <p:ext uri="{BB962C8B-B14F-4D97-AF65-F5344CB8AC3E}">
        <p14:creationId xmlns:p14="http://schemas.microsoft.com/office/powerpoint/2010/main" val="391359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s-ES" sz="2400" b="1" dirty="0" smtClean="0">
                <a:latin typeface="Arial" panose="020B0604020202020204" pitchFamily="34" charset="0"/>
                <a:cs typeface="Arial" panose="020B0604020202020204" pitchFamily="34" charset="0"/>
              </a:rPr>
              <a:t>FALLO TODROS /</a:t>
            </a:r>
            <a:r>
              <a:rPr lang="es-ES" sz="2400" b="1" dirty="0" smtClean="0">
                <a:solidFill>
                  <a:srgbClr val="222222"/>
                </a:solidFill>
                <a:latin typeface="Arial" panose="020B0604020202020204" pitchFamily="34" charset="0"/>
                <a:cs typeface="Arial" panose="020B0604020202020204" pitchFamily="34" charset="0"/>
              </a:rPr>
              <a:t>Cámara </a:t>
            </a:r>
            <a:r>
              <a:rPr lang="es-ES" sz="2400" b="1" dirty="0">
                <a:solidFill>
                  <a:srgbClr val="222222"/>
                </a:solidFill>
                <a:latin typeface="Arial" panose="020B0604020202020204" pitchFamily="34" charset="0"/>
                <a:cs typeface="Arial" panose="020B0604020202020204" pitchFamily="34" charset="0"/>
              </a:rPr>
              <a:t>Nacional de Apelaciones en lo Civil, sala C - </a:t>
            </a:r>
            <a:r>
              <a:rPr lang="es-ES" sz="2400" b="1" dirty="0" smtClean="0">
                <a:solidFill>
                  <a:srgbClr val="222222"/>
                </a:solidFill>
                <a:latin typeface="Arial" panose="020B0604020202020204" pitchFamily="34" charset="0"/>
                <a:cs typeface="Arial" panose="020B0604020202020204" pitchFamily="34" charset="0"/>
              </a:rPr>
              <a:t>21/11/1978.-</a:t>
            </a:r>
            <a:endParaRPr lang="es-ES" sz="24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371600" y="2121408"/>
            <a:ext cx="10021824" cy="4352544"/>
          </a:xfrm>
        </p:spPr>
        <p:txBody>
          <a:bodyPr>
            <a:normAutofit fontScale="62500" lnSpcReduction="20000"/>
          </a:bodyPr>
          <a:lstStyle/>
          <a:p>
            <a:r>
              <a:rPr lang="es-ES" sz="2600" b="1" u="sng" dirty="0" smtClean="0">
                <a:solidFill>
                  <a:srgbClr val="222222"/>
                </a:solidFill>
                <a:latin typeface="ff4"/>
              </a:rPr>
              <a:t>HECHOS: </a:t>
            </a:r>
          </a:p>
          <a:p>
            <a:pPr marL="0" indent="0">
              <a:buNone/>
            </a:pPr>
            <a:r>
              <a:rPr lang="es-ES" sz="2600" dirty="0" smtClean="0">
                <a:solidFill>
                  <a:srgbClr val="222222"/>
                </a:solidFill>
                <a:latin typeface="ff4"/>
              </a:rPr>
              <a:t>Una </a:t>
            </a:r>
            <a:r>
              <a:rPr lang="es-ES" sz="2600" dirty="0">
                <a:solidFill>
                  <a:srgbClr val="222222"/>
                </a:solidFill>
                <a:latin typeface="ff4"/>
              </a:rPr>
              <a:t>persona titular de dominio vendió un inmueble por boleto de compraventa a otra y le hizo entrega de la</a:t>
            </a:r>
          </a:p>
          <a:p>
            <a:pPr marL="0" indent="0">
              <a:buNone/>
            </a:pPr>
            <a:r>
              <a:rPr lang="es-ES" sz="2600" dirty="0">
                <a:solidFill>
                  <a:srgbClr val="222222"/>
                </a:solidFill>
                <a:latin typeface="ff4"/>
              </a:rPr>
              <a:t>posesión (tradición). </a:t>
            </a:r>
          </a:p>
          <a:p>
            <a:pPr marL="0" indent="0">
              <a:buNone/>
            </a:pPr>
            <a:r>
              <a:rPr lang="es-ES" sz="2600" dirty="0">
                <a:solidFill>
                  <a:srgbClr val="222222"/>
                </a:solidFill>
                <a:latin typeface="ff4"/>
              </a:rPr>
              <a:t>Posteriormente el mismo titular que había vendido por boleto vuelve a vender el inmueble a otro y le otorga </a:t>
            </a:r>
          </a:p>
          <a:p>
            <a:pPr marL="0" indent="0">
              <a:buNone/>
            </a:pPr>
            <a:r>
              <a:rPr lang="es-ES" sz="2600" dirty="0">
                <a:solidFill>
                  <a:srgbClr val="222222"/>
                </a:solidFill>
                <a:latin typeface="ff4"/>
              </a:rPr>
              <a:t>escritura, la cual se inscribe en el registro.</a:t>
            </a:r>
          </a:p>
          <a:p>
            <a:pPr marL="0" indent="0">
              <a:buNone/>
            </a:pPr>
            <a:r>
              <a:rPr lang="es-ES" sz="2600" dirty="0">
                <a:solidFill>
                  <a:srgbClr val="222222"/>
                </a:solidFill>
                <a:latin typeface="ff4"/>
              </a:rPr>
              <a:t>El adquirente por escritura hipoteca la cosa a un tercero, quien ante la falta de pago ejecuta la hipoteca, </a:t>
            </a:r>
          </a:p>
          <a:p>
            <a:pPr marL="0" indent="0">
              <a:buNone/>
            </a:pPr>
            <a:r>
              <a:rPr lang="es-ES" sz="2600" dirty="0">
                <a:solidFill>
                  <a:srgbClr val="222222"/>
                </a:solidFill>
                <a:latin typeface="ff4"/>
              </a:rPr>
              <a:t>encontrándose con que hay un poseedor por boleto.</a:t>
            </a:r>
          </a:p>
          <a:p>
            <a:r>
              <a:rPr lang="es-ES" sz="2600" b="1" u="sng" dirty="0">
                <a:solidFill>
                  <a:srgbClr val="222222"/>
                </a:solidFill>
                <a:latin typeface="ff4"/>
              </a:rPr>
              <a:t>Planteos de la partes:</a:t>
            </a:r>
          </a:p>
          <a:p>
            <a:pPr marL="0" indent="0">
              <a:buNone/>
            </a:pPr>
            <a:endParaRPr lang="es-ES" sz="2600" dirty="0" smtClean="0">
              <a:solidFill>
                <a:srgbClr val="222222"/>
              </a:solidFill>
              <a:latin typeface="ff4"/>
            </a:endParaRPr>
          </a:p>
          <a:p>
            <a:pPr marL="0" indent="0">
              <a:buNone/>
            </a:pPr>
            <a:r>
              <a:rPr lang="es-ES" sz="2600" dirty="0" smtClean="0">
                <a:solidFill>
                  <a:srgbClr val="222222"/>
                </a:solidFill>
                <a:latin typeface="ff4"/>
              </a:rPr>
              <a:t>A)El </a:t>
            </a:r>
            <a:r>
              <a:rPr lang="es-ES" sz="2600" dirty="0">
                <a:solidFill>
                  <a:srgbClr val="222222"/>
                </a:solidFill>
                <a:latin typeface="ff4"/>
              </a:rPr>
              <a:t>adquirente por boleto con entrega de la posesión plantea:</a:t>
            </a:r>
          </a:p>
          <a:p>
            <a:pPr marL="0" indent="0">
              <a:buNone/>
            </a:pPr>
            <a:r>
              <a:rPr lang="es-ES" sz="2600" dirty="0">
                <a:solidFill>
                  <a:srgbClr val="222222"/>
                </a:solidFill>
                <a:latin typeface="ff4"/>
              </a:rPr>
              <a:t>I)La nulidad de la escritura de venta dado que ante la falta de tradición no hay transmisión de dominio;</a:t>
            </a:r>
          </a:p>
          <a:p>
            <a:pPr marL="0" indent="0">
              <a:buNone/>
            </a:pPr>
            <a:r>
              <a:rPr lang="es-ES" sz="2600" dirty="0">
                <a:solidFill>
                  <a:srgbClr val="222222"/>
                </a:solidFill>
                <a:latin typeface="ff4"/>
              </a:rPr>
              <a:t>II)La nulidad de la hipoteca ya que fue constituida por quien no era propietario de la cosa.</a:t>
            </a:r>
          </a:p>
          <a:p>
            <a:endParaRPr lang="es-ES" dirty="0"/>
          </a:p>
        </p:txBody>
      </p:sp>
    </p:spTree>
    <p:extLst>
      <p:ext uri="{BB962C8B-B14F-4D97-AF65-F5344CB8AC3E}">
        <p14:creationId xmlns:p14="http://schemas.microsoft.com/office/powerpoint/2010/main" val="21831876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1423</TotalTime>
  <Words>3610</Words>
  <Application>Microsoft Office PowerPoint</Application>
  <PresentationFormat>Panorámica</PresentationFormat>
  <Paragraphs>113</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Bodoni MT Black</vt:lpstr>
      <vt:lpstr>Britannic Bold</vt:lpstr>
      <vt:lpstr>Calibri</vt:lpstr>
      <vt:lpstr>ff4</vt:lpstr>
      <vt:lpstr>Garamond</vt:lpstr>
      <vt:lpstr>Times New Roman</vt:lpstr>
      <vt:lpstr>Wingdings</vt:lpstr>
      <vt:lpstr>Orgánico</vt:lpstr>
      <vt:lpstr>OPONIBILIDAD          PUBLICIDAD REGISTRAL O POSESORIA </vt:lpstr>
      <vt:lpstr>Presentación de PowerPoint</vt:lpstr>
      <vt:lpstr>Presentación de PowerPoint</vt:lpstr>
      <vt:lpstr>Presentación de PowerPoint</vt:lpstr>
      <vt:lpstr>Presentación de PowerPoint</vt:lpstr>
      <vt:lpstr>PUBLICIDAD POSESORIA</vt:lpstr>
      <vt:lpstr>¿¿CUANDO EXISTIRÁ PUBLICIDAD POSESORIA??</vt:lpstr>
      <vt:lpstr>   Sistema Publicitario Argentino -tres etapas:  </vt:lpstr>
      <vt:lpstr>2.-FALLO TODROS /Cámara Nacional de Apelaciones en lo Civil, sala C - 21/11/1978.-</vt:lpstr>
      <vt:lpstr>Presentación de PowerPoint</vt:lpstr>
      <vt:lpstr>Presentación de PowerPoint</vt:lpstr>
      <vt:lpstr> 3.-NUEVO CÓDIGO CIVIL Y COMERCIAL DE LA NACIÓN </vt:lpstr>
      <vt:lpstr>Presentación de PowerPoint</vt:lpstr>
      <vt:lpstr>Presentación de PowerPoint</vt:lpstr>
      <vt:lpstr>Presentación de PowerPoint</vt:lpstr>
      <vt:lpstr>Presentación de PowerPoint</vt:lpstr>
      <vt:lpstr>PUBLICIDAD REGISTRAL</vt:lpstr>
      <vt:lpstr>CLASES DE REGISTROS</vt:lpstr>
      <vt:lpstr>Presentación de PowerPoint</vt:lpstr>
      <vt:lpstr>CLASIFICACION DE LOS REGISTROS</vt:lpstr>
      <vt:lpstr>EFECTOS DE LA INSCRIPCION O PUBLICIDAD REGISTRAL</vt:lpstr>
      <vt:lpstr>SISTEMAS REGISTRALES </vt:lpstr>
      <vt:lpstr>SISTEMA TORRENS o AUSTRALIANO</vt:lpstr>
      <vt:lpstr>SISTEMA ALEMÁN</vt:lpstr>
      <vt:lpstr>SISTEMA ARGENTINO</vt:lpstr>
      <vt:lpstr>SISTEMA ARGENTINO</vt:lpstr>
      <vt:lpstr>FUNCION DE LA PUBLICIDAD REGISTRAL</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OPONIBILIDAD          PUBLICIDAD REGISTRAL O POSESORIA</dc:title>
  <dc:creator>UD</dc:creator>
  <cp:lastModifiedBy>UD</cp:lastModifiedBy>
  <cp:revision>21</cp:revision>
  <cp:lastPrinted>2021-10-13T15:26:27Z</cp:lastPrinted>
  <dcterms:created xsi:type="dcterms:W3CDTF">2021-10-11T16:19:45Z</dcterms:created>
  <dcterms:modified xsi:type="dcterms:W3CDTF">2021-10-13T16:29:53Z</dcterms:modified>
</cp:coreProperties>
</file>